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22" r:id="rId4"/>
    <p:sldId id="313" r:id="rId5"/>
    <p:sldId id="314" r:id="rId6"/>
    <p:sldId id="318" r:id="rId7"/>
    <p:sldId id="315" r:id="rId8"/>
    <p:sldId id="320" r:id="rId9"/>
    <p:sldId id="323" r:id="rId10"/>
    <p:sldId id="316" r:id="rId11"/>
    <p:sldId id="332" r:id="rId12"/>
    <p:sldId id="327" r:id="rId13"/>
    <p:sldId id="333" r:id="rId14"/>
    <p:sldId id="325" r:id="rId15"/>
    <p:sldId id="326" r:id="rId16"/>
    <p:sldId id="319" r:id="rId17"/>
    <p:sldId id="330" r:id="rId18"/>
    <p:sldId id="328" r:id="rId19"/>
    <p:sldId id="3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52521-015D-4AAA-BA7F-0678E63632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AF340B4-1007-4CAD-A19F-E7F4BBCAB821}">
      <dgm:prSet/>
      <dgm:spPr/>
      <dgm:t>
        <a:bodyPr/>
        <a:lstStyle/>
        <a:p>
          <a:r>
            <a:rPr lang="en-US"/>
            <a:t>Evaluate your goals</a:t>
          </a:r>
        </a:p>
      </dgm:t>
    </dgm:pt>
    <dgm:pt modelId="{F0EB2ABC-47A1-4233-88AD-A9B480D8B589}" type="parTrans" cxnId="{DA28A95E-F0CE-48E3-A1AE-7ECB1D133A2A}">
      <dgm:prSet/>
      <dgm:spPr/>
      <dgm:t>
        <a:bodyPr/>
        <a:lstStyle/>
        <a:p>
          <a:endParaRPr lang="en-US"/>
        </a:p>
      </dgm:t>
    </dgm:pt>
    <dgm:pt modelId="{91D1C2BF-3F56-4B7C-9A98-CC8E266AC911}" type="sibTrans" cxnId="{DA28A95E-F0CE-48E3-A1AE-7ECB1D133A2A}">
      <dgm:prSet/>
      <dgm:spPr/>
      <dgm:t>
        <a:bodyPr/>
        <a:lstStyle/>
        <a:p>
          <a:endParaRPr lang="en-US"/>
        </a:p>
      </dgm:t>
    </dgm:pt>
    <dgm:pt modelId="{A43493A4-844A-429F-8350-3CA18B6FC4B0}">
      <dgm:prSet/>
      <dgm:spPr/>
      <dgm:t>
        <a:bodyPr/>
        <a:lstStyle/>
        <a:p>
          <a:r>
            <a:rPr lang="en-US" dirty="0"/>
            <a:t>Evaluate optometric practices</a:t>
          </a:r>
        </a:p>
      </dgm:t>
    </dgm:pt>
    <dgm:pt modelId="{4600F2E4-6171-4937-97A0-0FC8AF389E5A}" type="parTrans" cxnId="{2DCC17B2-D52A-47D2-AC51-0632187CC61E}">
      <dgm:prSet/>
      <dgm:spPr/>
      <dgm:t>
        <a:bodyPr/>
        <a:lstStyle/>
        <a:p>
          <a:endParaRPr lang="en-US"/>
        </a:p>
      </dgm:t>
    </dgm:pt>
    <dgm:pt modelId="{DCC10655-5929-4B38-8637-893928A8A36B}" type="sibTrans" cxnId="{2DCC17B2-D52A-47D2-AC51-0632187CC61E}">
      <dgm:prSet/>
      <dgm:spPr/>
      <dgm:t>
        <a:bodyPr/>
        <a:lstStyle/>
        <a:p>
          <a:endParaRPr lang="en-US"/>
        </a:p>
      </dgm:t>
    </dgm:pt>
    <dgm:pt modelId="{730CEE8D-BC74-4365-A87A-14BE49846236}">
      <dgm:prSet/>
      <dgm:spPr/>
      <dgm:t>
        <a:bodyPr/>
        <a:lstStyle/>
        <a:p>
          <a:r>
            <a:rPr lang="en-US"/>
            <a:t>Obtain financing</a:t>
          </a:r>
        </a:p>
      </dgm:t>
    </dgm:pt>
    <dgm:pt modelId="{D9894E8F-C6A2-4556-AF2C-649F17D4524C}" type="parTrans" cxnId="{D0A12CF0-53E4-446F-87D0-5578A8C582E6}">
      <dgm:prSet/>
      <dgm:spPr/>
      <dgm:t>
        <a:bodyPr/>
        <a:lstStyle/>
        <a:p>
          <a:endParaRPr lang="en-US"/>
        </a:p>
      </dgm:t>
    </dgm:pt>
    <dgm:pt modelId="{BAD4941B-878B-46AC-9E3E-2D8058612D02}" type="sibTrans" cxnId="{D0A12CF0-53E4-446F-87D0-5578A8C582E6}">
      <dgm:prSet/>
      <dgm:spPr/>
      <dgm:t>
        <a:bodyPr/>
        <a:lstStyle/>
        <a:p>
          <a:endParaRPr lang="en-US"/>
        </a:p>
      </dgm:t>
    </dgm:pt>
    <dgm:pt modelId="{B246D1D0-79FC-4845-A90D-0C3A264EB1FF}">
      <dgm:prSet/>
      <dgm:spPr/>
      <dgm:t>
        <a:bodyPr/>
        <a:lstStyle/>
        <a:p>
          <a:endParaRPr lang="en-US" dirty="0"/>
        </a:p>
      </dgm:t>
    </dgm:pt>
    <dgm:pt modelId="{B3091548-6944-4AD7-A949-4ECDAF49421D}" type="parTrans" cxnId="{7AD33004-2A79-4C34-9C40-1588657BA803}">
      <dgm:prSet/>
      <dgm:spPr/>
      <dgm:t>
        <a:bodyPr/>
        <a:lstStyle/>
        <a:p>
          <a:endParaRPr lang="en-US"/>
        </a:p>
      </dgm:t>
    </dgm:pt>
    <dgm:pt modelId="{8023D824-FDE3-4C22-AFC2-B992D30C8D51}" type="sibTrans" cxnId="{7AD33004-2A79-4C34-9C40-1588657BA803}">
      <dgm:prSet/>
      <dgm:spPr/>
      <dgm:t>
        <a:bodyPr/>
        <a:lstStyle/>
        <a:p>
          <a:endParaRPr lang="en-US"/>
        </a:p>
      </dgm:t>
    </dgm:pt>
    <dgm:pt modelId="{694732BA-371D-4490-929B-C78C4265560A}" type="pres">
      <dgm:prSet presAssocID="{36E52521-015D-4AAA-BA7F-0678E6363298}" presName="root" presStyleCnt="0">
        <dgm:presLayoutVars>
          <dgm:dir/>
          <dgm:resizeHandles val="exact"/>
        </dgm:presLayoutVars>
      </dgm:prSet>
      <dgm:spPr/>
    </dgm:pt>
    <dgm:pt modelId="{22DCA619-50F7-4B50-9D21-D0C02B9F8429}" type="pres">
      <dgm:prSet presAssocID="{FAF340B4-1007-4CAD-A19F-E7F4BBCAB821}" presName="compNode" presStyleCnt="0"/>
      <dgm:spPr/>
    </dgm:pt>
    <dgm:pt modelId="{603436C0-54E5-4350-80AA-3C3B5AFD35B1}" type="pres">
      <dgm:prSet presAssocID="{FAF340B4-1007-4CAD-A19F-E7F4BBCAB821}" presName="bgRect" presStyleLbl="bgShp" presStyleIdx="0" presStyleCnt="3"/>
      <dgm:spPr/>
    </dgm:pt>
    <dgm:pt modelId="{175ADEE8-CEC4-4426-82A8-C6C003F29D6D}" type="pres">
      <dgm:prSet presAssocID="{FAF340B4-1007-4CAD-A19F-E7F4BBCAB82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in And Yang with solid fill"/>
        </a:ext>
      </dgm:extLst>
    </dgm:pt>
    <dgm:pt modelId="{CB76DB44-A46C-4E3D-98C0-DF8F2BF5D6F3}" type="pres">
      <dgm:prSet presAssocID="{FAF340B4-1007-4CAD-A19F-E7F4BBCAB821}" presName="spaceRect" presStyleCnt="0"/>
      <dgm:spPr/>
    </dgm:pt>
    <dgm:pt modelId="{57A39D89-DBAA-42AC-8349-4966D4F54BFA}" type="pres">
      <dgm:prSet presAssocID="{FAF340B4-1007-4CAD-A19F-E7F4BBCAB821}" presName="parTx" presStyleLbl="revTx" presStyleIdx="0" presStyleCnt="4">
        <dgm:presLayoutVars>
          <dgm:chMax val="0"/>
          <dgm:chPref val="0"/>
        </dgm:presLayoutVars>
      </dgm:prSet>
      <dgm:spPr/>
    </dgm:pt>
    <dgm:pt modelId="{3B91CCC3-CB44-4F06-8757-2C771DF5B0D7}" type="pres">
      <dgm:prSet presAssocID="{91D1C2BF-3F56-4B7C-9A98-CC8E266AC911}" presName="sibTrans" presStyleCnt="0"/>
      <dgm:spPr/>
    </dgm:pt>
    <dgm:pt modelId="{91B240D2-2008-4A9D-A648-0EE5A4DA36C3}" type="pres">
      <dgm:prSet presAssocID="{A43493A4-844A-429F-8350-3CA18B6FC4B0}" presName="compNode" presStyleCnt="0"/>
      <dgm:spPr/>
    </dgm:pt>
    <dgm:pt modelId="{86425467-2634-47F8-9C3A-B2679DB82271}" type="pres">
      <dgm:prSet presAssocID="{A43493A4-844A-429F-8350-3CA18B6FC4B0}" presName="bgRect" presStyleLbl="bgShp" presStyleIdx="1" presStyleCnt="3"/>
      <dgm:spPr/>
    </dgm:pt>
    <dgm:pt modelId="{AB97AC14-E1B8-4817-8669-D43DDE5D58CA}" type="pres">
      <dgm:prSet presAssocID="{A43493A4-844A-429F-8350-3CA18B6FC4B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 with solid fill"/>
        </a:ext>
      </dgm:extLst>
    </dgm:pt>
    <dgm:pt modelId="{54D2202E-C5C2-4DC1-91B9-8D96E8D0B281}" type="pres">
      <dgm:prSet presAssocID="{A43493A4-844A-429F-8350-3CA18B6FC4B0}" presName="spaceRect" presStyleCnt="0"/>
      <dgm:spPr/>
    </dgm:pt>
    <dgm:pt modelId="{4E0F9A52-BCD5-41B8-BE35-913818398CFC}" type="pres">
      <dgm:prSet presAssocID="{A43493A4-844A-429F-8350-3CA18B6FC4B0}" presName="parTx" presStyleLbl="revTx" presStyleIdx="1" presStyleCnt="4">
        <dgm:presLayoutVars>
          <dgm:chMax val="0"/>
          <dgm:chPref val="0"/>
        </dgm:presLayoutVars>
      </dgm:prSet>
      <dgm:spPr/>
    </dgm:pt>
    <dgm:pt modelId="{6F77E4AE-3EA5-4F3E-8C05-B607C3828CB2}" type="pres">
      <dgm:prSet presAssocID="{DCC10655-5929-4B38-8637-893928A8A36B}" presName="sibTrans" presStyleCnt="0"/>
      <dgm:spPr/>
    </dgm:pt>
    <dgm:pt modelId="{62C09E29-900D-4790-BA81-564864DD63BD}" type="pres">
      <dgm:prSet presAssocID="{730CEE8D-BC74-4365-A87A-14BE49846236}" presName="compNode" presStyleCnt="0"/>
      <dgm:spPr/>
    </dgm:pt>
    <dgm:pt modelId="{59666BDA-E03A-4FE2-A9A9-E57C70EA2D5F}" type="pres">
      <dgm:prSet presAssocID="{730CEE8D-BC74-4365-A87A-14BE49846236}" presName="bgRect" presStyleLbl="bgShp" presStyleIdx="2" presStyleCnt="3"/>
      <dgm:spPr/>
    </dgm:pt>
    <dgm:pt modelId="{5FBF5325-D413-4177-8D01-4167D752072F}" type="pres">
      <dgm:prSet presAssocID="{730CEE8D-BC74-4365-A87A-14BE4984623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 with solid fill"/>
        </a:ext>
      </dgm:extLst>
    </dgm:pt>
    <dgm:pt modelId="{FEF21E5E-3F50-4449-BFD2-C2C62F220250}" type="pres">
      <dgm:prSet presAssocID="{730CEE8D-BC74-4365-A87A-14BE49846236}" presName="spaceRect" presStyleCnt="0"/>
      <dgm:spPr/>
    </dgm:pt>
    <dgm:pt modelId="{A24E0B10-7C9F-47F3-8EC1-0EC0BC543A89}" type="pres">
      <dgm:prSet presAssocID="{730CEE8D-BC74-4365-A87A-14BE49846236}" presName="parTx" presStyleLbl="revTx" presStyleIdx="2" presStyleCnt="4">
        <dgm:presLayoutVars>
          <dgm:chMax val="0"/>
          <dgm:chPref val="0"/>
        </dgm:presLayoutVars>
      </dgm:prSet>
      <dgm:spPr/>
    </dgm:pt>
    <dgm:pt modelId="{CE7F3D4C-03E5-48A6-8058-472F4518EE8F}" type="pres">
      <dgm:prSet presAssocID="{730CEE8D-BC74-4365-A87A-14BE49846236}" presName="desTx" presStyleLbl="revTx" presStyleIdx="3" presStyleCnt="4">
        <dgm:presLayoutVars/>
      </dgm:prSet>
      <dgm:spPr/>
    </dgm:pt>
  </dgm:ptLst>
  <dgm:cxnLst>
    <dgm:cxn modelId="{7AD33004-2A79-4C34-9C40-1588657BA803}" srcId="{730CEE8D-BC74-4365-A87A-14BE49846236}" destId="{B246D1D0-79FC-4845-A90D-0C3A264EB1FF}" srcOrd="0" destOrd="0" parTransId="{B3091548-6944-4AD7-A949-4ECDAF49421D}" sibTransId="{8023D824-FDE3-4C22-AFC2-B992D30C8D51}"/>
    <dgm:cxn modelId="{15C67617-A428-4AA8-A641-0A431E15EB7A}" type="presOf" srcId="{730CEE8D-BC74-4365-A87A-14BE49846236}" destId="{A24E0B10-7C9F-47F3-8EC1-0EC0BC543A89}" srcOrd="0" destOrd="0" presId="urn:microsoft.com/office/officeart/2018/2/layout/IconVerticalSolidList"/>
    <dgm:cxn modelId="{D51CE93E-7F0F-458B-849B-50D7C29E0964}" type="presOf" srcId="{A43493A4-844A-429F-8350-3CA18B6FC4B0}" destId="{4E0F9A52-BCD5-41B8-BE35-913818398CFC}" srcOrd="0" destOrd="0" presId="urn:microsoft.com/office/officeart/2018/2/layout/IconVerticalSolidList"/>
    <dgm:cxn modelId="{DA28A95E-F0CE-48E3-A1AE-7ECB1D133A2A}" srcId="{36E52521-015D-4AAA-BA7F-0678E6363298}" destId="{FAF340B4-1007-4CAD-A19F-E7F4BBCAB821}" srcOrd="0" destOrd="0" parTransId="{F0EB2ABC-47A1-4233-88AD-A9B480D8B589}" sibTransId="{91D1C2BF-3F56-4B7C-9A98-CC8E266AC911}"/>
    <dgm:cxn modelId="{451B8D6F-7A15-4A01-8357-4898A75ACED0}" type="presOf" srcId="{B246D1D0-79FC-4845-A90D-0C3A264EB1FF}" destId="{CE7F3D4C-03E5-48A6-8058-472F4518EE8F}" srcOrd="0" destOrd="0" presId="urn:microsoft.com/office/officeart/2018/2/layout/IconVerticalSolidList"/>
    <dgm:cxn modelId="{9289B077-E348-4396-A1B2-F0347386FEDF}" type="presOf" srcId="{36E52521-015D-4AAA-BA7F-0678E6363298}" destId="{694732BA-371D-4490-929B-C78C4265560A}" srcOrd="0" destOrd="0" presId="urn:microsoft.com/office/officeart/2018/2/layout/IconVerticalSolidList"/>
    <dgm:cxn modelId="{2DCC17B2-D52A-47D2-AC51-0632187CC61E}" srcId="{36E52521-015D-4AAA-BA7F-0678E6363298}" destId="{A43493A4-844A-429F-8350-3CA18B6FC4B0}" srcOrd="1" destOrd="0" parTransId="{4600F2E4-6171-4937-97A0-0FC8AF389E5A}" sibTransId="{DCC10655-5929-4B38-8637-893928A8A36B}"/>
    <dgm:cxn modelId="{9A5B19E9-560B-4104-86BD-BF853030A83A}" type="presOf" srcId="{FAF340B4-1007-4CAD-A19F-E7F4BBCAB821}" destId="{57A39D89-DBAA-42AC-8349-4966D4F54BFA}" srcOrd="0" destOrd="0" presId="urn:microsoft.com/office/officeart/2018/2/layout/IconVerticalSolidList"/>
    <dgm:cxn modelId="{D0A12CF0-53E4-446F-87D0-5578A8C582E6}" srcId="{36E52521-015D-4AAA-BA7F-0678E6363298}" destId="{730CEE8D-BC74-4365-A87A-14BE49846236}" srcOrd="2" destOrd="0" parTransId="{D9894E8F-C6A2-4556-AF2C-649F17D4524C}" sibTransId="{BAD4941B-878B-46AC-9E3E-2D8058612D02}"/>
    <dgm:cxn modelId="{01B7F725-04FC-44D5-B3F2-978E5D1D8DF5}" type="presParOf" srcId="{694732BA-371D-4490-929B-C78C4265560A}" destId="{22DCA619-50F7-4B50-9D21-D0C02B9F8429}" srcOrd="0" destOrd="0" presId="urn:microsoft.com/office/officeart/2018/2/layout/IconVerticalSolidList"/>
    <dgm:cxn modelId="{F3411661-1CF1-4DA8-9D3F-6A91901A30E0}" type="presParOf" srcId="{22DCA619-50F7-4B50-9D21-D0C02B9F8429}" destId="{603436C0-54E5-4350-80AA-3C3B5AFD35B1}" srcOrd="0" destOrd="0" presId="urn:microsoft.com/office/officeart/2018/2/layout/IconVerticalSolidList"/>
    <dgm:cxn modelId="{3A49F19B-9EB5-4841-82D9-0F7E9580574D}" type="presParOf" srcId="{22DCA619-50F7-4B50-9D21-D0C02B9F8429}" destId="{175ADEE8-CEC4-4426-82A8-C6C003F29D6D}" srcOrd="1" destOrd="0" presId="urn:microsoft.com/office/officeart/2018/2/layout/IconVerticalSolidList"/>
    <dgm:cxn modelId="{69C4C878-CB17-43A7-B480-CF250424FF59}" type="presParOf" srcId="{22DCA619-50F7-4B50-9D21-D0C02B9F8429}" destId="{CB76DB44-A46C-4E3D-98C0-DF8F2BF5D6F3}" srcOrd="2" destOrd="0" presId="urn:microsoft.com/office/officeart/2018/2/layout/IconVerticalSolidList"/>
    <dgm:cxn modelId="{FC68708A-949D-446F-A536-4B3F4C1366AF}" type="presParOf" srcId="{22DCA619-50F7-4B50-9D21-D0C02B9F8429}" destId="{57A39D89-DBAA-42AC-8349-4966D4F54BFA}" srcOrd="3" destOrd="0" presId="urn:microsoft.com/office/officeart/2018/2/layout/IconVerticalSolidList"/>
    <dgm:cxn modelId="{95D0C3EE-08B6-40B9-8295-401DEC286191}" type="presParOf" srcId="{694732BA-371D-4490-929B-C78C4265560A}" destId="{3B91CCC3-CB44-4F06-8757-2C771DF5B0D7}" srcOrd="1" destOrd="0" presId="urn:microsoft.com/office/officeart/2018/2/layout/IconVerticalSolidList"/>
    <dgm:cxn modelId="{CAFB63B0-8C69-4C31-BB06-F8D17C44AFA1}" type="presParOf" srcId="{694732BA-371D-4490-929B-C78C4265560A}" destId="{91B240D2-2008-4A9D-A648-0EE5A4DA36C3}" srcOrd="2" destOrd="0" presId="urn:microsoft.com/office/officeart/2018/2/layout/IconVerticalSolidList"/>
    <dgm:cxn modelId="{117CAEB2-BC7A-48FD-9078-B2E153034CF2}" type="presParOf" srcId="{91B240D2-2008-4A9D-A648-0EE5A4DA36C3}" destId="{86425467-2634-47F8-9C3A-B2679DB82271}" srcOrd="0" destOrd="0" presId="urn:microsoft.com/office/officeart/2018/2/layout/IconVerticalSolidList"/>
    <dgm:cxn modelId="{3F775E44-8639-47EE-8A93-343471840DFB}" type="presParOf" srcId="{91B240D2-2008-4A9D-A648-0EE5A4DA36C3}" destId="{AB97AC14-E1B8-4817-8669-D43DDE5D58CA}" srcOrd="1" destOrd="0" presId="urn:microsoft.com/office/officeart/2018/2/layout/IconVerticalSolidList"/>
    <dgm:cxn modelId="{377EEF86-37C5-46C7-B4CB-97D9A25801CF}" type="presParOf" srcId="{91B240D2-2008-4A9D-A648-0EE5A4DA36C3}" destId="{54D2202E-C5C2-4DC1-91B9-8D96E8D0B281}" srcOrd="2" destOrd="0" presId="urn:microsoft.com/office/officeart/2018/2/layout/IconVerticalSolidList"/>
    <dgm:cxn modelId="{E90E485C-D784-439D-9D3E-9D8DB11B4EE3}" type="presParOf" srcId="{91B240D2-2008-4A9D-A648-0EE5A4DA36C3}" destId="{4E0F9A52-BCD5-41B8-BE35-913818398CFC}" srcOrd="3" destOrd="0" presId="urn:microsoft.com/office/officeart/2018/2/layout/IconVerticalSolidList"/>
    <dgm:cxn modelId="{6C3FFC51-A418-4DCA-9646-7A0AE9D94A1E}" type="presParOf" srcId="{694732BA-371D-4490-929B-C78C4265560A}" destId="{6F77E4AE-3EA5-4F3E-8C05-B607C3828CB2}" srcOrd="3" destOrd="0" presId="urn:microsoft.com/office/officeart/2018/2/layout/IconVerticalSolidList"/>
    <dgm:cxn modelId="{21BC7333-FB1E-499A-B8E4-E62738B53870}" type="presParOf" srcId="{694732BA-371D-4490-929B-C78C4265560A}" destId="{62C09E29-900D-4790-BA81-564864DD63BD}" srcOrd="4" destOrd="0" presId="urn:microsoft.com/office/officeart/2018/2/layout/IconVerticalSolidList"/>
    <dgm:cxn modelId="{ED8858C2-AA7D-4A1C-A389-7930DDC41089}" type="presParOf" srcId="{62C09E29-900D-4790-BA81-564864DD63BD}" destId="{59666BDA-E03A-4FE2-A9A9-E57C70EA2D5F}" srcOrd="0" destOrd="0" presId="urn:microsoft.com/office/officeart/2018/2/layout/IconVerticalSolidList"/>
    <dgm:cxn modelId="{873FC64C-0CED-4EF5-8D5A-01E3DB857AAF}" type="presParOf" srcId="{62C09E29-900D-4790-BA81-564864DD63BD}" destId="{5FBF5325-D413-4177-8D01-4167D752072F}" srcOrd="1" destOrd="0" presId="urn:microsoft.com/office/officeart/2018/2/layout/IconVerticalSolidList"/>
    <dgm:cxn modelId="{1C90FD2B-6FDE-456B-9D9F-B8F1C85581B8}" type="presParOf" srcId="{62C09E29-900D-4790-BA81-564864DD63BD}" destId="{FEF21E5E-3F50-4449-BFD2-C2C62F220250}" srcOrd="2" destOrd="0" presId="urn:microsoft.com/office/officeart/2018/2/layout/IconVerticalSolidList"/>
    <dgm:cxn modelId="{A3066327-03E1-4603-8104-65DD257E9FCD}" type="presParOf" srcId="{62C09E29-900D-4790-BA81-564864DD63BD}" destId="{A24E0B10-7C9F-47F3-8EC1-0EC0BC543A89}" srcOrd="3" destOrd="0" presId="urn:microsoft.com/office/officeart/2018/2/layout/IconVerticalSolidList"/>
    <dgm:cxn modelId="{E2395C0F-F21C-456B-ABA3-200CB7F8E833}" type="presParOf" srcId="{62C09E29-900D-4790-BA81-564864DD63BD}" destId="{CE7F3D4C-03E5-48A6-8058-472F4518EE8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2A3542-FAF3-49B9-8359-471CCD2FCEA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9DFE5C-BA2D-4184-B763-82466D22E33B}">
      <dgm:prSet/>
      <dgm:spPr/>
      <dgm:t>
        <a:bodyPr/>
        <a:lstStyle/>
        <a:p>
          <a:r>
            <a:rPr lang="en-US" dirty="0"/>
            <a:t>Commercial or Associate </a:t>
          </a:r>
        </a:p>
      </dgm:t>
    </dgm:pt>
    <dgm:pt modelId="{EEFD9119-1652-4B97-BAE8-1B2D1E0CAD48}" type="parTrans" cxnId="{E1BD7CC3-DDC3-4DCD-A4EF-536B7C55EE4C}">
      <dgm:prSet/>
      <dgm:spPr/>
      <dgm:t>
        <a:bodyPr/>
        <a:lstStyle/>
        <a:p>
          <a:endParaRPr lang="en-US"/>
        </a:p>
      </dgm:t>
    </dgm:pt>
    <dgm:pt modelId="{1214FCAB-E254-4CDE-AD2D-AC76D1AFCADF}" type="sibTrans" cxnId="{E1BD7CC3-DDC3-4DCD-A4EF-536B7C55EE4C}">
      <dgm:prSet/>
      <dgm:spPr/>
      <dgm:t>
        <a:bodyPr/>
        <a:lstStyle/>
        <a:p>
          <a:endParaRPr lang="en-US"/>
        </a:p>
      </dgm:t>
    </dgm:pt>
    <dgm:pt modelId="{54B92955-B59C-4C44-A01A-B3F5C64A8894}">
      <dgm:prSet/>
      <dgm:spPr/>
      <dgm:t>
        <a:bodyPr/>
        <a:lstStyle/>
        <a:p>
          <a:r>
            <a:rPr lang="en-US" dirty="0"/>
            <a:t>Salary, perhaps some incentive compensation</a:t>
          </a:r>
        </a:p>
      </dgm:t>
    </dgm:pt>
    <dgm:pt modelId="{BF33BB05-2698-461B-A7B5-B1AD2F3FFC29}" type="parTrans" cxnId="{303BA183-1A57-40C7-9715-F40F84D1C46A}">
      <dgm:prSet/>
      <dgm:spPr/>
      <dgm:t>
        <a:bodyPr/>
        <a:lstStyle/>
        <a:p>
          <a:endParaRPr lang="en-US"/>
        </a:p>
      </dgm:t>
    </dgm:pt>
    <dgm:pt modelId="{1B4A6A15-D5E2-411C-B229-6FAF227F34C8}" type="sibTrans" cxnId="{303BA183-1A57-40C7-9715-F40F84D1C46A}">
      <dgm:prSet/>
      <dgm:spPr/>
      <dgm:t>
        <a:bodyPr/>
        <a:lstStyle/>
        <a:p>
          <a:endParaRPr lang="en-US"/>
        </a:p>
      </dgm:t>
    </dgm:pt>
    <dgm:pt modelId="{F6999716-5170-44EB-B55C-78BD303D318D}">
      <dgm:prSet/>
      <dgm:spPr/>
      <dgm:t>
        <a:bodyPr/>
        <a:lstStyle/>
        <a:p>
          <a:r>
            <a:rPr lang="en-US" dirty="0"/>
            <a:t>Retirement plan? Maybe</a:t>
          </a:r>
        </a:p>
      </dgm:t>
    </dgm:pt>
    <dgm:pt modelId="{431F9A40-C597-479B-8771-F31EE1D7A034}" type="parTrans" cxnId="{7FCCA826-30FA-4997-82CC-E2234EE649CA}">
      <dgm:prSet/>
      <dgm:spPr/>
      <dgm:t>
        <a:bodyPr/>
        <a:lstStyle/>
        <a:p>
          <a:endParaRPr lang="en-US"/>
        </a:p>
      </dgm:t>
    </dgm:pt>
    <dgm:pt modelId="{3ECA4958-676C-4822-99B7-A28F5C029B95}" type="sibTrans" cxnId="{7FCCA826-30FA-4997-82CC-E2234EE649CA}">
      <dgm:prSet/>
      <dgm:spPr/>
      <dgm:t>
        <a:bodyPr/>
        <a:lstStyle/>
        <a:p>
          <a:endParaRPr lang="en-US"/>
        </a:p>
      </dgm:t>
    </dgm:pt>
    <dgm:pt modelId="{A7E6F6FC-9FFE-4A08-944C-CE2F7E055D27}">
      <dgm:prSet/>
      <dgm:spPr/>
      <dgm:t>
        <a:bodyPr/>
        <a:lstStyle/>
        <a:p>
          <a:r>
            <a:rPr lang="en-US" dirty="0"/>
            <a:t>Retirement fund contributions - Funds generally taken from salary, reduces take home pay</a:t>
          </a:r>
        </a:p>
      </dgm:t>
    </dgm:pt>
    <dgm:pt modelId="{BD3117D5-9807-4BBE-9D6B-876C004DC122}" type="parTrans" cxnId="{E8A30967-AFF2-4373-94A4-654E703FD191}">
      <dgm:prSet/>
      <dgm:spPr/>
      <dgm:t>
        <a:bodyPr/>
        <a:lstStyle/>
        <a:p>
          <a:endParaRPr lang="en-US"/>
        </a:p>
      </dgm:t>
    </dgm:pt>
    <dgm:pt modelId="{2200D3EB-5FC2-4810-A530-B9112A1E159E}" type="sibTrans" cxnId="{E8A30967-AFF2-4373-94A4-654E703FD191}">
      <dgm:prSet/>
      <dgm:spPr/>
      <dgm:t>
        <a:bodyPr/>
        <a:lstStyle/>
        <a:p>
          <a:endParaRPr lang="en-US"/>
        </a:p>
      </dgm:t>
    </dgm:pt>
    <dgm:pt modelId="{0D951E3D-1471-493E-9324-E70CF904129B}">
      <dgm:prSet/>
      <dgm:spPr/>
      <dgm:t>
        <a:bodyPr/>
        <a:lstStyle/>
        <a:p>
          <a:r>
            <a:rPr lang="en-US"/>
            <a:t>Private Practice Ownership</a:t>
          </a:r>
        </a:p>
      </dgm:t>
    </dgm:pt>
    <dgm:pt modelId="{692440BF-8904-4E55-9DCC-4234667F794E}" type="parTrans" cxnId="{EF71A915-9035-4BC6-88C4-F30CBC74A3B4}">
      <dgm:prSet/>
      <dgm:spPr/>
      <dgm:t>
        <a:bodyPr/>
        <a:lstStyle/>
        <a:p>
          <a:endParaRPr lang="en-US"/>
        </a:p>
      </dgm:t>
    </dgm:pt>
    <dgm:pt modelId="{522C9B5B-4D4B-48CF-B092-13A5731F91C6}" type="sibTrans" cxnId="{EF71A915-9035-4BC6-88C4-F30CBC74A3B4}">
      <dgm:prSet/>
      <dgm:spPr/>
      <dgm:t>
        <a:bodyPr/>
        <a:lstStyle/>
        <a:p>
          <a:endParaRPr lang="en-US"/>
        </a:p>
      </dgm:t>
    </dgm:pt>
    <dgm:pt modelId="{DA367859-03B1-44D9-8CD5-53BE07897901}">
      <dgm:prSet/>
      <dgm:spPr/>
      <dgm:t>
        <a:bodyPr/>
        <a:lstStyle/>
        <a:p>
          <a:r>
            <a:rPr lang="en-US"/>
            <a:t>Salary dependent on performance of practice</a:t>
          </a:r>
        </a:p>
      </dgm:t>
    </dgm:pt>
    <dgm:pt modelId="{BA6D987E-E6C3-4044-9971-ED7D658CA78C}" type="parTrans" cxnId="{DB2FFAFA-B268-41A1-AADB-16968ED27E83}">
      <dgm:prSet/>
      <dgm:spPr/>
      <dgm:t>
        <a:bodyPr/>
        <a:lstStyle/>
        <a:p>
          <a:endParaRPr lang="en-US"/>
        </a:p>
      </dgm:t>
    </dgm:pt>
    <dgm:pt modelId="{0E4B14B8-E9FF-4F64-8FB6-9F11142F4593}" type="sibTrans" cxnId="{DB2FFAFA-B268-41A1-AADB-16968ED27E83}">
      <dgm:prSet/>
      <dgm:spPr/>
      <dgm:t>
        <a:bodyPr/>
        <a:lstStyle/>
        <a:p>
          <a:endParaRPr lang="en-US"/>
        </a:p>
      </dgm:t>
    </dgm:pt>
    <dgm:pt modelId="{D166B7DA-723F-4568-98A8-B100879BB11D}">
      <dgm:prSet/>
      <dgm:spPr/>
      <dgm:t>
        <a:bodyPr/>
        <a:lstStyle/>
        <a:p>
          <a:r>
            <a:rPr lang="en-US" dirty="0"/>
            <a:t>Capable of compensation well beyond Commercial or Associates, if well run practice</a:t>
          </a:r>
        </a:p>
      </dgm:t>
    </dgm:pt>
    <dgm:pt modelId="{5FFF54C9-91C9-46D4-8AA5-72F0F0800AF2}" type="parTrans" cxnId="{A5852800-BB3B-49C7-91F9-16AA6DBFFF6A}">
      <dgm:prSet/>
      <dgm:spPr/>
      <dgm:t>
        <a:bodyPr/>
        <a:lstStyle/>
        <a:p>
          <a:endParaRPr lang="en-US"/>
        </a:p>
      </dgm:t>
    </dgm:pt>
    <dgm:pt modelId="{A99D5040-7CA7-4E51-85A0-8218357396EA}" type="sibTrans" cxnId="{A5852800-BB3B-49C7-91F9-16AA6DBFFF6A}">
      <dgm:prSet/>
      <dgm:spPr/>
      <dgm:t>
        <a:bodyPr/>
        <a:lstStyle/>
        <a:p>
          <a:endParaRPr lang="en-US"/>
        </a:p>
      </dgm:t>
    </dgm:pt>
    <dgm:pt modelId="{40EFC57A-3BA0-4FD3-A51B-D711C033E7D1}">
      <dgm:prSet/>
      <dgm:spPr/>
      <dgm:t>
        <a:bodyPr/>
        <a:lstStyle/>
        <a:p>
          <a:r>
            <a:rPr lang="en-US"/>
            <a:t>Wealth buildup from </a:t>
          </a:r>
        </a:p>
      </dgm:t>
    </dgm:pt>
    <dgm:pt modelId="{BACDAAA6-184A-494B-8C77-A245F64A4630}" type="parTrans" cxnId="{E5D0C187-ACCA-4895-8BF4-87587E16611F}">
      <dgm:prSet/>
      <dgm:spPr/>
      <dgm:t>
        <a:bodyPr/>
        <a:lstStyle/>
        <a:p>
          <a:endParaRPr lang="en-US"/>
        </a:p>
      </dgm:t>
    </dgm:pt>
    <dgm:pt modelId="{CA435B0C-9A13-4CBB-8B70-D51F0CE60673}" type="sibTrans" cxnId="{E5D0C187-ACCA-4895-8BF4-87587E16611F}">
      <dgm:prSet/>
      <dgm:spPr/>
      <dgm:t>
        <a:bodyPr/>
        <a:lstStyle/>
        <a:p>
          <a:endParaRPr lang="en-US"/>
        </a:p>
      </dgm:t>
    </dgm:pt>
    <dgm:pt modelId="{8F968269-6201-4C78-92E3-C33E99F20F63}">
      <dgm:prSet/>
      <dgm:spPr/>
      <dgm:t>
        <a:bodyPr/>
        <a:lstStyle/>
        <a:p>
          <a:r>
            <a:rPr lang="en-US"/>
            <a:t>Practice value appreciation</a:t>
          </a:r>
        </a:p>
      </dgm:t>
    </dgm:pt>
    <dgm:pt modelId="{74445D4B-D916-47C6-9044-3E4A20E987EB}" type="parTrans" cxnId="{F4546FCF-78C1-45E3-B8B9-D8BDA7DB10AC}">
      <dgm:prSet/>
      <dgm:spPr/>
      <dgm:t>
        <a:bodyPr/>
        <a:lstStyle/>
        <a:p>
          <a:endParaRPr lang="en-US"/>
        </a:p>
      </dgm:t>
    </dgm:pt>
    <dgm:pt modelId="{AEA4C667-B8C5-468F-9DB3-3822A239BB1F}" type="sibTrans" cxnId="{F4546FCF-78C1-45E3-B8B9-D8BDA7DB10AC}">
      <dgm:prSet/>
      <dgm:spPr/>
      <dgm:t>
        <a:bodyPr/>
        <a:lstStyle/>
        <a:p>
          <a:endParaRPr lang="en-US"/>
        </a:p>
      </dgm:t>
    </dgm:pt>
    <dgm:pt modelId="{C05AF987-7CEC-40D6-B99E-CDD5136F7C97}">
      <dgm:prSet/>
      <dgm:spPr/>
      <dgm:t>
        <a:bodyPr/>
        <a:lstStyle/>
        <a:p>
          <a:r>
            <a:rPr lang="en-US"/>
            <a:t>Practice debt reduction </a:t>
          </a:r>
        </a:p>
      </dgm:t>
    </dgm:pt>
    <dgm:pt modelId="{106247EA-F1B8-4477-A643-A2405A3C72DC}" type="parTrans" cxnId="{A299418A-DF25-4F97-8B2E-92950C363425}">
      <dgm:prSet/>
      <dgm:spPr/>
      <dgm:t>
        <a:bodyPr/>
        <a:lstStyle/>
        <a:p>
          <a:endParaRPr lang="en-US"/>
        </a:p>
      </dgm:t>
    </dgm:pt>
    <dgm:pt modelId="{00A6D263-17F3-48AB-8AEC-C1ED55DB9D38}" type="sibTrans" cxnId="{A299418A-DF25-4F97-8B2E-92950C363425}">
      <dgm:prSet/>
      <dgm:spPr/>
      <dgm:t>
        <a:bodyPr/>
        <a:lstStyle/>
        <a:p>
          <a:endParaRPr lang="en-US"/>
        </a:p>
      </dgm:t>
    </dgm:pt>
    <dgm:pt modelId="{0FC88723-1DB2-4A45-92CC-D928B56F9CB0}">
      <dgm:prSet/>
      <dgm:spPr/>
      <dgm:t>
        <a:bodyPr/>
        <a:lstStyle/>
        <a:p>
          <a:r>
            <a:rPr lang="en-US" dirty="0"/>
            <a:t>Retirement fund growth – funded from excess earnings, not salary reduction</a:t>
          </a:r>
        </a:p>
      </dgm:t>
    </dgm:pt>
    <dgm:pt modelId="{65855850-01D6-48D9-9591-F4C6AB4B650C}" type="parTrans" cxnId="{5E842313-F86E-4D48-9942-3BF717D5461D}">
      <dgm:prSet/>
      <dgm:spPr/>
      <dgm:t>
        <a:bodyPr/>
        <a:lstStyle/>
        <a:p>
          <a:endParaRPr lang="en-US"/>
        </a:p>
      </dgm:t>
    </dgm:pt>
    <dgm:pt modelId="{C78D3708-0089-4CFA-B03E-81AC063956F9}" type="sibTrans" cxnId="{5E842313-F86E-4D48-9942-3BF717D5461D}">
      <dgm:prSet/>
      <dgm:spPr/>
      <dgm:t>
        <a:bodyPr/>
        <a:lstStyle/>
        <a:p>
          <a:endParaRPr lang="en-US"/>
        </a:p>
      </dgm:t>
    </dgm:pt>
    <dgm:pt modelId="{426336DE-12B5-4417-B925-079A40CD6C0B}" type="pres">
      <dgm:prSet presAssocID="{5D2A3542-FAF3-49B9-8359-471CCD2FCEA0}" presName="linear" presStyleCnt="0">
        <dgm:presLayoutVars>
          <dgm:dir/>
          <dgm:animLvl val="lvl"/>
          <dgm:resizeHandles val="exact"/>
        </dgm:presLayoutVars>
      </dgm:prSet>
      <dgm:spPr/>
    </dgm:pt>
    <dgm:pt modelId="{5B6269C8-2035-455D-9207-E62457EB3A61}" type="pres">
      <dgm:prSet presAssocID="{299DFE5C-BA2D-4184-B763-82466D22E33B}" presName="parentLin" presStyleCnt="0"/>
      <dgm:spPr/>
    </dgm:pt>
    <dgm:pt modelId="{BA33689C-50A0-4165-9D3B-5EC83C967C95}" type="pres">
      <dgm:prSet presAssocID="{299DFE5C-BA2D-4184-B763-82466D22E33B}" presName="parentLeftMargin" presStyleLbl="node1" presStyleIdx="0" presStyleCnt="2"/>
      <dgm:spPr/>
    </dgm:pt>
    <dgm:pt modelId="{FF896E23-2AA6-4047-BCD4-A957EFEDF1C9}" type="pres">
      <dgm:prSet presAssocID="{299DFE5C-BA2D-4184-B763-82466D22E33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D4DA390-71C5-4B3C-BA55-C0213AA7A454}" type="pres">
      <dgm:prSet presAssocID="{299DFE5C-BA2D-4184-B763-82466D22E33B}" presName="negativeSpace" presStyleCnt="0"/>
      <dgm:spPr/>
    </dgm:pt>
    <dgm:pt modelId="{0D4BE04F-DDB5-4538-A017-0B3AA3F771E1}" type="pres">
      <dgm:prSet presAssocID="{299DFE5C-BA2D-4184-B763-82466D22E33B}" presName="childText" presStyleLbl="conFgAcc1" presStyleIdx="0" presStyleCnt="2">
        <dgm:presLayoutVars>
          <dgm:bulletEnabled val="1"/>
        </dgm:presLayoutVars>
      </dgm:prSet>
      <dgm:spPr/>
    </dgm:pt>
    <dgm:pt modelId="{F585B025-93EE-4BED-B2C3-AAD0DA098E3F}" type="pres">
      <dgm:prSet presAssocID="{1214FCAB-E254-4CDE-AD2D-AC76D1AFCADF}" presName="spaceBetweenRectangles" presStyleCnt="0"/>
      <dgm:spPr/>
    </dgm:pt>
    <dgm:pt modelId="{11975ABC-8C16-486F-B8CB-252A5D8A9C30}" type="pres">
      <dgm:prSet presAssocID="{0D951E3D-1471-493E-9324-E70CF904129B}" presName="parentLin" presStyleCnt="0"/>
      <dgm:spPr/>
    </dgm:pt>
    <dgm:pt modelId="{AA700564-8BDF-443F-B68E-5AA9678D3BE0}" type="pres">
      <dgm:prSet presAssocID="{0D951E3D-1471-493E-9324-E70CF904129B}" presName="parentLeftMargin" presStyleLbl="node1" presStyleIdx="0" presStyleCnt="2"/>
      <dgm:spPr/>
    </dgm:pt>
    <dgm:pt modelId="{F1E1EE8D-B2EC-4665-8A5E-192850AB773C}" type="pres">
      <dgm:prSet presAssocID="{0D951E3D-1471-493E-9324-E70CF904129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2080AF0-2788-485D-AB22-CFD3103D9753}" type="pres">
      <dgm:prSet presAssocID="{0D951E3D-1471-493E-9324-E70CF904129B}" presName="negativeSpace" presStyleCnt="0"/>
      <dgm:spPr/>
    </dgm:pt>
    <dgm:pt modelId="{AFCA3966-FE62-4BBF-8E1F-22A12620C2BB}" type="pres">
      <dgm:prSet presAssocID="{0D951E3D-1471-493E-9324-E70CF904129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5852800-BB3B-49C7-91F9-16AA6DBFFF6A}" srcId="{0D951E3D-1471-493E-9324-E70CF904129B}" destId="{D166B7DA-723F-4568-98A8-B100879BB11D}" srcOrd="1" destOrd="0" parTransId="{5FFF54C9-91C9-46D4-8AA5-72F0F0800AF2}" sibTransId="{A99D5040-7CA7-4E51-85A0-8218357396EA}"/>
    <dgm:cxn modelId="{5E842313-F86E-4D48-9942-3BF717D5461D}" srcId="{40EFC57A-3BA0-4FD3-A51B-D711C033E7D1}" destId="{0FC88723-1DB2-4A45-92CC-D928B56F9CB0}" srcOrd="2" destOrd="0" parTransId="{65855850-01D6-48D9-9591-F4C6AB4B650C}" sibTransId="{C78D3708-0089-4CFA-B03E-81AC063956F9}"/>
    <dgm:cxn modelId="{EF71A915-9035-4BC6-88C4-F30CBC74A3B4}" srcId="{5D2A3542-FAF3-49B9-8359-471CCD2FCEA0}" destId="{0D951E3D-1471-493E-9324-E70CF904129B}" srcOrd="1" destOrd="0" parTransId="{692440BF-8904-4E55-9DCC-4234667F794E}" sibTransId="{522C9B5B-4D4B-48CF-B092-13A5731F91C6}"/>
    <dgm:cxn modelId="{7FCCA826-30FA-4997-82CC-E2234EE649CA}" srcId="{299DFE5C-BA2D-4184-B763-82466D22E33B}" destId="{F6999716-5170-44EB-B55C-78BD303D318D}" srcOrd="1" destOrd="0" parTransId="{431F9A40-C597-479B-8771-F31EE1D7A034}" sibTransId="{3ECA4958-676C-4822-99B7-A28F5C029B95}"/>
    <dgm:cxn modelId="{CE07942E-E3C8-4F23-BE91-36FD68591FC4}" type="presOf" srcId="{299DFE5C-BA2D-4184-B763-82466D22E33B}" destId="{BA33689C-50A0-4165-9D3B-5EC83C967C95}" srcOrd="0" destOrd="0" presId="urn:microsoft.com/office/officeart/2005/8/layout/list1"/>
    <dgm:cxn modelId="{A82BB736-7188-4915-A00C-45DB8BB1F969}" type="presOf" srcId="{0D951E3D-1471-493E-9324-E70CF904129B}" destId="{F1E1EE8D-B2EC-4665-8A5E-192850AB773C}" srcOrd="1" destOrd="0" presId="urn:microsoft.com/office/officeart/2005/8/layout/list1"/>
    <dgm:cxn modelId="{E8A30967-AFF2-4373-94A4-654E703FD191}" srcId="{299DFE5C-BA2D-4184-B763-82466D22E33B}" destId="{A7E6F6FC-9FFE-4A08-944C-CE2F7E055D27}" srcOrd="2" destOrd="0" parTransId="{BD3117D5-9807-4BBE-9D6B-876C004DC122}" sibTransId="{2200D3EB-5FC2-4810-A530-B9112A1E159E}"/>
    <dgm:cxn modelId="{3384D348-B098-4060-A825-2798CDE6D0BF}" type="presOf" srcId="{C05AF987-7CEC-40D6-B99E-CDD5136F7C97}" destId="{AFCA3966-FE62-4BBF-8E1F-22A12620C2BB}" srcOrd="0" destOrd="4" presId="urn:microsoft.com/office/officeart/2005/8/layout/list1"/>
    <dgm:cxn modelId="{22362380-CA5B-4FD4-B322-6BAE4348040C}" type="presOf" srcId="{A7E6F6FC-9FFE-4A08-944C-CE2F7E055D27}" destId="{0D4BE04F-DDB5-4538-A017-0B3AA3F771E1}" srcOrd="0" destOrd="2" presId="urn:microsoft.com/office/officeart/2005/8/layout/list1"/>
    <dgm:cxn modelId="{303BA183-1A57-40C7-9715-F40F84D1C46A}" srcId="{299DFE5C-BA2D-4184-B763-82466D22E33B}" destId="{54B92955-B59C-4C44-A01A-B3F5C64A8894}" srcOrd="0" destOrd="0" parTransId="{BF33BB05-2698-461B-A7B5-B1AD2F3FFC29}" sibTransId="{1B4A6A15-D5E2-411C-B229-6FAF227F34C8}"/>
    <dgm:cxn modelId="{E5D0C187-ACCA-4895-8BF4-87587E16611F}" srcId="{0D951E3D-1471-493E-9324-E70CF904129B}" destId="{40EFC57A-3BA0-4FD3-A51B-D711C033E7D1}" srcOrd="2" destOrd="0" parTransId="{BACDAAA6-184A-494B-8C77-A245F64A4630}" sibTransId="{CA435B0C-9A13-4CBB-8B70-D51F0CE60673}"/>
    <dgm:cxn modelId="{4BA24F88-1284-45A5-88E6-3CDA2929061C}" type="presOf" srcId="{F6999716-5170-44EB-B55C-78BD303D318D}" destId="{0D4BE04F-DDB5-4538-A017-0B3AA3F771E1}" srcOrd="0" destOrd="1" presId="urn:microsoft.com/office/officeart/2005/8/layout/list1"/>
    <dgm:cxn modelId="{A299418A-DF25-4F97-8B2E-92950C363425}" srcId="{40EFC57A-3BA0-4FD3-A51B-D711C033E7D1}" destId="{C05AF987-7CEC-40D6-B99E-CDD5136F7C97}" srcOrd="1" destOrd="0" parTransId="{106247EA-F1B8-4477-A643-A2405A3C72DC}" sibTransId="{00A6D263-17F3-48AB-8AEC-C1ED55DB9D38}"/>
    <dgm:cxn modelId="{DE3CD698-C805-45D9-882C-1EE1E8283262}" type="presOf" srcId="{0D951E3D-1471-493E-9324-E70CF904129B}" destId="{AA700564-8BDF-443F-B68E-5AA9678D3BE0}" srcOrd="0" destOrd="0" presId="urn:microsoft.com/office/officeart/2005/8/layout/list1"/>
    <dgm:cxn modelId="{6B7040AB-7F78-405A-BD91-B7F28E835DFF}" type="presOf" srcId="{DA367859-03B1-44D9-8CD5-53BE07897901}" destId="{AFCA3966-FE62-4BBF-8E1F-22A12620C2BB}" srcOrd="0" destOrd="0" presId="urn:microsoft.com/office/officeart/2005/8/layout/list1"/>
    <dgm:cxn modelId="{E1BD7CC3-DDC3-4DCD-A4EF-536B7C55EE4C}" srcId="{5D2A3542-FAF3-49B9-8359-471CCD2FCEA0}" destId="{299DFE5C-BA2D-4184-B763-82466D22E33B}" srcOrd="0" destOrd="0" parTransId="{EEFD9119-1652-4B97-BAE8-1B2D1E0CAD48}" sibTransId="{1214FCAB-E254-4CDE-AD2D-AC76D1AFCADF}"/>
    <dgm:cxn modelId="{194C92C5-7D62-49CB-AF1D-AAD624039D55}" type="presOf" srcId="{54B92955-B59C-4C44-A01A-B3F5C64A8894}" destId="{0D4BE04F-DDB5-4538-A017-0B3AA3F771E1}" srcOrd="0" destOrd="0" presId="urn:microsoft.com/office/officeart/2005/8/layout/list1"/>
    <dgm:cxn modelId="{F4546FCF-78C1-45E3-B8B9-D8BDA7DB10AC}" srcId="{40EFC57A-3BA0-4FD3-A51B-D711C033E7D1}" destId="{8F968269-6201-4C78-92E3-C33E99F20F63}" srcOrd="0" destOrd="0" parTransId="{74445D4B-D916-47C6-9044-3E4A20E987EB}" sibTransId="{AEA4C667-B8C5-468F-9DB3-3822A239BB1F}"/>
    <dgm:cxn modelId="{A8F4ADCF-EF90-424B-AABE-46716F102152}" type="presOf" srcId="{299DFE5C-BA2D-4184-B763-82466D22E33B}" destId="{FF896E23-2AA6-4047-BCD4-A957EFEDF1C9}" srcOrd="1" destOrd="0" presId="urn:microsoft.com/office/officeart/2005/8/layout/list1"/>
    <dgm:cxn modelId="{4161DDEC-7307-4059-96DB-72EC62293B68}" type="presOf" srcId="{40EFC57A-3BA0-4FD3-A51B-D711C033E7D1}" destId="{AFCA3966-FE62-4BBF-8E1F-22A12620C2BB}" srcOrd="0" destOrd="2" presId="urn:microsoft.com/office/officeart/2005/8/layout/list1"/>
    <dgm:cxn modelId="{2BB330EE-E99A-42B0-9F73-3B1CA16E4015}" type="presOf" srcId="{5D2A3542-FAF3-49B9-8359-471CCD2FCEA0}" destId="{426336DE-12B5-4417-B925-079A40CD6C0B}" srcOrd="0" destOrd="0" presId="urn:microsoft.com/office/officeart/2005/8/layout/list1"/>
    <dgm:cxn modelId="{6DE057EF-F5FD-4207-BAD5-3AEE8DCF953D}" type="presOf" srcId="{0FC88723-1DB2-4A45-92CC-D928B56F9CB0}" destId="{AFCA3966-FE62-4BBF-8E1F-22A12620C2BB}" srcOrd="0" destOrd="5" presId="urn:microsoft.com/office/officeart/2005/8/layout/list1"/>
    <dgm:cxn modelId="{C53464F9-2B28-4913-AD19-FF3FF20D411D}" type="presOf" srcId="{D166B7DA-723F-4568-98A8-B100879BB11D}" destId="{AFCA3966-FE62-4BBF-8E1F-22A12620C2BB}" srcOrd="0" destOrd="1" presId="urn:microsoft.com/office/officeart/2005/8/layout/list1"/>
    <dgm:cxn modelId="{FB9AE9FA-F3A6-4BBB-A279-17A0F7F56596}" type="presOf" srcId="{8F968269-6201-4C78-92E3-C33E99F20F63}" destId="{AFCA3966-FE62-4BBF-8E1F-22A12620C2BB}" srcOrd="0" destOrd="3" presId="urn:microsoft.com/office/officeart/2005/8/layout/list1"/>
    <dgm:cxn modelId="{DB2FFAFA-B268-41A1-AADB-16968ED27E83}" srcId="{0D951E3D-1471-493E-9324-E70CF904129B}" destId="{DA367859-03B1-44D9-8CD5-53BE07897901}" srcOrd="0" destOrd="0" parTransId="{BA6D987E-E6C3-4044-9971-ED7D658CA78C}" sibTransId="{0E4B14B8-E9FF-4F64-8FB6-9F11142F4593}"/>
    <dgm:cxn modelId="{BA4A98C8-3B59-42D1-A5B4-F37968F218CA}" type="presParOf" srcId="{426336DE-12B5-4417-B925-079A40CD6C0B}" destId="{5B6269C8-2035-455D-9207-E62457EB3A61}" srcOrd="0" destOrd="0" presId="urn:microsoft.com/office/officeart/2005/8/layout/list1"/>
    <dgm:cxn modelId="{4E0EB0B4-278C-4F5A-8790-62C903E0F738}" type="presParOf" srcId="{5B6269C8-2035-455D-9207-E62457EB3A61}" destId="{BA33689C-50A0-4165-9D3B-5EC83C967C95}" srcOrd="0" destOrd="0" presId="urn:microsoft.com/office/officeart/2005/8/layout/list1"/>
    <dgm:cxn modelId="{EF70D3C8-FCC9-4561-84A3-66A6731D6D77}" type="presParOf" srcId="{5B6269C8-2035-455D-9207-E62457EB3A61}" destId="{FF896E23-2AA6-4047-BCD4-A957EFEDF1C9}" srcOrd="1" destOrd="0" presId="urn:microsoft.com/office/officeart/2005/8/layout/list1"/>
    <dgm:cxn modelId="{7FC55EA6-8ADC-4643-8C24-8D952A99DEC6}" type="presParOf" srcId="{426336DE-12B5-4417-B925-079A40CD6C0B}" destId="{0D4DA390-71C5-4B3C-BA55-C0213AA7A454}" srcOrd="1" destOrd="0" presId="urn:microsoft.com/office/officeart/2005/8/layout/list1"/>
    <dgm:cxn modelId="{69349D4E-6CDF-4C61-AE15-CA39D808AC2D}" type="presParOf" srcId="{426336DE-12B5-4417-B925-079A40CD6C0B}" destId="{0D4BE04F-DDB5-4538-A017-0B3AA3F771E1}" srcOrd="2" destOrd="0" presId="urn:microsoft.com/office/officeart/2005/8/layout/list1"/>
    <dgm:cxn modelId="{6999D684-0F85-4412-9091-D92468FFA555}" type="presParOf" srcId="{426336DE-12B5-4417-B925-079A40CD6C0B}" destId="{F585B025-93EE-4BED-B2C3-AAD0DA098E3F}" srcOrd="3" destOrd="0" presId="urn:microsoft.com/office/officeart/2005/8/layout/list1"/>
    <dgm:cxn modelId="{BC90D072-4D8E-4A65-B811-35399E645C2F}" type="presParOf" srcId="{426336DE-12B5-4417-B925-079A40CD6C0B}" destId="{11975ABC-8C16-486F-B8CB-252A5D8A9C30}" srcOrd="4" destOrd="0" presId="urn:microsoft.com/office/officeart/2005/8/layout/list1"/>
    <dgm:cxn modelId="{A10B9709-D958-4EFA-B800-E715AA9EEFB1}" type="presParOf" srcId="{11975ABC-8C16-486F-B8CB-252A5D8A9C30}" destId="{AA700564-8BDF-443F-B68E-5AA9678D3BE0}" srcOrd="0" destOrd="0" presId="urn:microsoft.com/office/officeart/2005/8/layout/list1"/>
    <dgm:cxn modelId="{8B9F28BD-48DE-49C6-AEF5-5360287EACA3}" type="presParOf" srcId="{11975ABC-8C16-486F-B8CB-252A5D8A9C30}" destId="{F1E1EE8D-B2EC-4665-8A5E-192850AB773C}" srcOrd="1" destOrd="0" presId="urn:microsoft.com/office/officeart/2005/8/layout/list1"/>
    <dgm:cxn modelId="{6D96A374-B90D-424E-9DCF-80E4E89FAC64}" type="presParOf" srcId="{426336DE-12B5-4417-B925-079A40CD6C0B}" destId="{12080AF0-2788-485D-AB22-CFD3103D9753}" srcOrd="5" destOrd="0" presId="urn:microsoft.com/office/officeart/2005/8/layout/list1"/>
    <dgm:cxn modelId="{2B20642E-E7AF-40B2-BFDC-EAC01D85B52D}" type="presParOf" srcId="{426336DE-12B5-4417-B925-079A40CD6C0B}" destId="{AFCA3966-FE62-4BBF-8E1F-22A12620C2B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CD1DC8-119A-47D0-AE01-27BD9E3F6C2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EE04406-86BE-435F-A1DB-5E59CDFC68AE}">
      <dgm:prSet/>
      <dgm:spPr/>
      <dgm:t>
        <a:bodyPr/>
        <a:lstStyle/>
        <a:p>
          <a:r>
            <a:rPr lang="en-US"/>
            <a:t>Operating Metrics</a:t>
          </a:r>
        </a:p>
      </dgm:t>
    </dgm:pt>
    <dgm:pt modelId="{4E07DE28-A15D-4377-B0C9-EF0AC23F40EC}" type="parTrans" cxnId="{853DBD1C-5A76-41DF-90ED-DB1CD61B1F9B}">
      <dgm:prSet/>
      <dgm:spPr/>
      <dgm:t>
        <a:bodyPr/>
        <a:lstStyle/>
        <a:p>
          <a:endParaRPr lang="en-US"/>
        </a:p>
      </dgm:t>
    </dgm:pt>
    <dgm:pt modelId="{E31C8631-7811-4E03-9A81-0676FED8B609}" type="sibTrans" cxnId="{853DBD1C-5A76-41DF-90ED-DB1CD61B1F9B}">
      <dgm:prSet/>
      <dgm:spPr/>
      <dgm:t>
        <a:bodyPr/>
        <a:lstStyle/>
        <a:p>
          <a:endParaRPr lang="en-US"/>
        </a:p>
      </dgm:t>
    </dgm:pt>
    <dgm:pt modelId="{EEDB2C01-9704-4707-B685-2CF63B261CED}">
      <dgm:prSet/>
      <dgm:spPr/>
      <dgm:t>
        <a:bodyPr/>
        <a:lstStyle/>
        <a:p>
          <a:r>
            <a:rPr lang="en-US"/>
            <a:t>Activity Metrics</a:t>
          </a:r>
        </a:p>
      </dgm:t>
    </dgm:pt>
    <dgm:pt modelId="{4DB41696-E797-4472-955D-4207D4A9B392}" type="parTrans" cxnId="{729336B2-4D22-4E80-A23B-3087B5D5F248}">
      <dgm:prSet/>
      <dgm:spPr/>
      <dgm:t>
        <a:bodyPr/>
        <a:lstStyle/>
        <a:p>
          <a:endParaRPr lang="en-US"/>
        </a:p>
      </dgm:t>
    </dgm:pt>
    <dgm:pt modelId="{6644C7B7-1C4B-42CF-B94B-8D7C9C6D88A6}" type="sibTrans" cxnId="{729336B2-4D22-4E80-A23B-3087B5D5F248}">
      <dgm:prSet/>
      <dgm:spPr/>
      <dgm:t>
        <a:bodyPr/>
        <a:lstStyle/>
        <a:p>
          <a:endParaRPr lang="en-US"/>
        </a:p>
      </dgm:t>
    </dgm:pt>
    <dgm:pt modelId="{BFE73C65-3952-45F4-8BAF-4B5785BF0217}" type="pres">
      <dgm:prSet presAssocID="{60CD1DC8-119A-47D0-AE01-27BD9E3F6C29}" presName="root" presStyleCnt="0">
        <dgm:presLayoutVars>
          <dgm:dir/>
          <dgm:resizeHandles val="exact"/>
        </dgm:presLayoutVars>
      </dgm:prSet>
      <dgm:spPr/>
    </dgm:pt>
    <dgm:pt modelId="{F6184725-21F1-45D1-B72A-4FEF128012ED}" type="pres">
      <dgm:prSet presAssocID="{2EE04406-86BE-435F-A1DB-5E59CDFC68AE}" presName="compNode" presStyleCnt="0"/>
      <dgm:spPr/>
    </dgm:pt>
    <dgm:pt modelId="{2BE44D60-F17E-43AC-8B91-CCF87C5A61C7}" type="pres">
      <dgm:prSet presAssocID="{2EE04406-86BE-435F-A1DB-5E59CDFC68AE}" presName="bgRect" presStyleLbl="bgShp" presStyleIdx="0" presStyleCnt="2"/>
      <dgm:spPr/>
    </dgm:pt>
    <dgm:pt modelId="{C0269EA8-C2DD-43F6-B2F4-411122E73581}" type="pres">
      <dgm:prSet presAssocID="{2EE04406-86BE-435F-A1DB-5E59CDFC68A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DF28F5A-D129-48A7-9500-4708C931022F}" type="pres">
      <dgm:prSet presAssocID="{2EE04406-86BE-435F-A1DB-5E59CDFC68AE}" presName="spaceRect" presStyleCnt="0"/>
      <dgm:spPr/>
    </dgm:pt>
    <dgm:pt modelId="{D2259AE8-C042-47AB-9D0B-2453C9D5CAEA}" type="pres">
      <dgm:prSet presAssocID="{2EE04406-86BE-435F-A1DB-5E59CDFC68AE}" presName="parTx" presStyleLbl="revTx" presStyleIdx="0" presStyleCnt="2">
        <dgm:presLayoutVars>
          <dgm:chMax val="0"/>
          <dgm:chPref val="0"/>
        </dgm:presLayoutVars>
      </dgm:prSet>
      <dgm:spPr/>
    </dgm:pt>
    <dgm:pt modelId="{5EFF82CC-01ED-4151-B479-D86F36F67B99}" type="pres">
      <dgm:prSet presAssocID="{E31C8631-7811-4E03-9A81-0676FED8B609}" presName="sibTrans" presStyleCnt="0"/>
      <dgm:spPr/>
    </dgm:pt>
    <dgm:pt modelId="{D53C438E-17F4-46C9-AF31-0E5DFC997091}" type="pres">
      <dgm:prSet presAssocID="{EEDB2C01-9704-4707-B685-2CF63B261CED}" presName="compNode" presStyleCnt="0"/>
      <dgm:spPr/>
    </dgm:pt>
    <dgm:pt modelId="{F7496629-8506-45B7-91BC-807AFD75834E}" type="pres">
      <dgm:prSet presAssocID="{EEDB2C01-9704-4707-B685-2CF63B261CED}" presName="bgRect" presStyleLbl="bgShp" presStyleIdx="1" presStyleCnt="2"/>
      <dgm:spPr/>
    </dgm:pt>
    <dgm:pt modelId="{DB795D6C-D412-4B31-83A6-FBFD1C3132A3}" type="pres">
      <dgm:prSet presAssocID="{EEDB2C01-9704-4707-B685-2CF63B261CE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4CD24D44-968E-49D0-AEAB-30FEF299A464}" type="pres">
      <dgm:prSet presAssocID="{EEDB2C01-9704-4707-B685-2CF63B261CED}" presName="spaceRect" presStyleCnt="0"/>
      <dgm:spPr/>
    </dgm:pt>
    <dgm:pt modelId="{5AF8DA6F-4710-4870-A40E-FA854FD4926B}" type="pres">
      <dgm:prSet presAssocID="{EEDB2C01-9704-4707-B685-2CF63B261CE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53DBD1C-5A76-41DF-90ED-DB1CD61B1F9B}" srcId="{60CD1DC8-119A-47D0-AE01-27BD9E3F6C29}" destId="{2EE04406-86BE-435F-A1DB-5E59CDFC68AE}" srcOrd="0" destOrd="0" parTransId="{4E07DE28-A15D-4377-B0C9-EF0AC23F40EC}" sibTransId="{E31C8631-7811-4E03-9A81-0676FED8B609}"/>
    <dgm:cxn modelId="{34409C30-9149-43AB-BFFB-0C762B24FDBD}" type="presOf" srcId="{60CD1DC8-119A-47D0-AE01-27BD9E3F6C29}" destId="{BFE73C65-3952-45F4-8BAF-4B5785BF0217}" srcOrd="0" destOrd="0" presId="urn:microsoft.com/office/officeart/2018/2/layout/IconVerticalSolidList"/>
    <dgm:cxn modelId="{A66C5F36-A18F-43FC-A9C7-9A3512F0D2DB}" type="presOf" srcId="{EEDB2C01-9704-4707-B685-2CF63B261CED}" destId="{5AF8DA6F-4710-4870-A40E-FA854FD4926B}" srcOrd="0" destOrd="0" presId="urn:microsoft.com/office/officeart/2018/2/layout/IconVerticalSolidList"/>
    <dgm:cxn modelId="{FB08B845-A35B-40D7-A8F3-C8CAD0B1F575}" type="presOf" srcId="{2EE04406-86BE-435F-A1DB-5E59CDFC68AE}" destId="{D2259AE8-C042-47AB-9D0B-2453C9D5CAEA}" srcOrd="0" destOrd="0" presId="urn:microsoft.com/office/officeart/2018/2/layout/IconVerticalSolidList"/>
    <dgm:cxn modelId="{729336B2-4D22-4E80-A23B-3087B5D5F248}" srcId="{60CD1DC8-119A-47D0-AE01-27BD9E3F6C29}" destId="{EEDB2C01-9704-4707-B685-2CF63B261CED}" srcOrd="1" destOrd="0" parTransId="{4DB41696-E797-4472-955D-4207D4A9B392}" sibTransId="{6644C7B7-1C4B-42CF-B94B-8D7C9C6D88A6}"/>
    <dgm:cxn modelId="{38F19512-9E57-4915-85E5-576E1827F648}" type="presParOf" srcId="{BFE73C65-3952-45F4-8BAF-4B5785BF0217}" destId="{F6184725-21F1-45D1-B72A-4FEF128012ED}" srcOrd="0" destOrd="0" presId="urn:microsoft.com/office/officeart/2018/2/layout/IconVerticalSolidList"/>
    <dgm:cxn modelId="{5746CF71-B134-40EB-B631-87D7B54944D9}" type="presParOf" srcId="{F6184725-21F1-45D1-B72A-4FEF128012ED}" destId="{2BE44D60-F17E-43AC-8B91-CCF87C5A61C7}" srcOrd="0" destOrd="0" presId="urn:microsoft.com/office/officeart/2018/2/layout/IconVerticalSolidList"/>
    <dgm:cxn modelId="{2AF04DD5-9054-4A70-8B33-E78D8803E4CC}" type="presParOf" srcId="{F6184725-21F1-45D1-B72A-4FEF128012ED}" destId="{C0269EA8-C2DD-43F6-B2F4-411122E73581}" srcOrd="1" destOrd="0" presId="urn:microsoft.com/office/officeart/2018/2/layout/IconVerticalSolidList"/>
    <dgm:cxn modelId="{0C06DDA1-E95C-47CF-9956-7D22F4F8AC22}" type="presParOf" srcId="{F6184725-21F1-45D1-B72A-4FEF128012ED}" destId="{BDF28F5A-D129-48A7-9500-4708C931022F}" srcOrd="2" destOrd="0" presId="urn:microsoft.com/office/officeart/2018/2/layout/IconVerticalSolidList"/>
    <dgm:cxn modelId="{40DF6B13-B91C-4046-A524-0CA5D2D99BFA}" type="presParOf" srcId="{F6184725-21F1-45D1-B72A-4FEF128012ED}" destId="{D2259AE8-C042-47AB-9D0B-2453C9D5CAEA}" srcOrd="3" destOrd="0" presId="urn:microsoft.com/office/officeart/2018/2/layout/IconVerticalSolidList"/>
    <dgm:cxn modelId="{F28B0AF1-6301-4E54-8B06-8217EBB770E8}" type="presParOf" srcId="{BFE73C65-3952-45F4-8BAF-4B5785BF0217}" destId="{5EFF82CC-01ED-4151-B479-D86F36F67B99}" srcOrd="1" destOrd="0" presId="urn:microsoft.com/office/officeart/2018/2/layout/IconVerticalSolidList"/>
    <dgm:cxn modelId="{B9C3736C-75FD-4D3F-B57A-E650085F0C8D}" type="presParOf" srcId="{BFE73C65-3952-45F4-8BAF-4B5785BF0217}" destId="{D53C438E-17F4-46C9-AF31-0E5DFC997091}" srcOrd="2" destOrd="0" presId="urn:microsoft.com/office/officeart/2018/2/layout/IconVerticalSolidList"/>
    <dgm:cxn modelId="{B3C03E44-4BE1-4F22-8C8D-2194B554FC37}" type="presParOf" srcId="{D53C438E-17F4-46C9-AF31-0E5DFC997091}" destId="{F7496629-8506-45B7-91BC-807AFD75834E}" srcOrd="0" destOrd="0" presId="urn:microsoft.com/office/officeart/2018/2/layout/IconVerticalSolidList"/>
    <dgm:cxn modelId="{A9D690D8-340E-4A24-B390-971F3D08D2E8}" type="presParOf" srcId="{D53C438E-17F4-46C9-AF31-0E5DFC997091}" destId="{DB795D6C-D412-4B31-83A6-FBFD1C3132A3}" srcOrd="1" destOrd="0" presId="urn:microsoft.com/office/officeart/2018/2/layout/IconVerticalSolidList"/>
    <dgm:cxn modelId="{E05E1402-AB0D-4349-BEAC-E521B2CAE5CD}" type="presParOf" srcId="{D53C438E-17F4-46C9-AF31-0E5DFC997091}" destId="{4CD24D44-968E-49D0-AEAB-30FEF299A464}" srcOrd="2" destOrd="0" presId="urn:microsoft.com/office/officeart/2018/2/layout/IconVerticalSolidList"/>
    <dgm:cxn modelId="{F96C9708-822E-4F8A-9BC0-EA8817DE9D93}" type="presParOf" srcId="{D53C438E-17F4-46C9-AF31-0E5DFC997091}" destId="{5AF8DA6F-4710-4870-A40E-FA854FD492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436C0-54E5-4350-80AA-3C3B5AFD35B1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ADEE8-CEC4-4426-82A8-C6C003F29D6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39D89-DBAA-42AC-8349-4966D4F54BFA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Evaluate your goals</a:t>
          </a:r>
        </a:p>
      </dsp:txBody>
      <dsp:txXfrm>
        <a:off x="1941716" y="718"/>
        <a:ext cx="4571887" cy="1681139"/>
      </dsp:txXfrm>
    </dsp:sp>
    <dsp:sp modelId="{86425467-2634-47F8-9C3A-B2679DB82271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7AC14-E1B8-4817-8669-D43DDE5D58C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F9A52-BCD5-41B8-BE35-913818398CFC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Evaluate optometric practices</a:t>
          </a:r>
        </a:p>
      </dsp:txBody>
      <dsp:txXfrm>
        <a:off x="1941716" y="2102143"/>
        <a:ext cx="4571887" cy="1681139"/>
      </dsp:txXfrm>
    </dsp:sp>
    <dsp:sp modelId="{59666BDA-E03A-4FE2-A9A9-E57C70EA2D5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F5325-D413-4177-8D01-4167D752072F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E0B10-7C9F-47F3-8EC1-0EC0BC543A89}">
      <dsp:nvSpPr>
        <dsp:cNvPr id="0" name=""/>
        <dsp:cNvSpPr/>
      </dsp:nvSpPr>
      <dsp:spPr>
        <a:xfrm>
          <a:off x="1941716" y="4203567"/>
          <a:ext cx="2931121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Obtain financing</a:t>
          </a:r>
        </a:p>
      </dsp:txBody>
      <dsp:txXfrm>
        <a:off x="1941716" y="4203567"/>
        <a:ext cx="2931121" cy="1681139"/>
      </dsp:txXfrm>
    </dsp:sp>
    <dsp:sp modelId="{CE7F3D4C-03E5-48A6-8058-472F4518EE8F}">
      <dsp:nvSpPr>
        <dsp:cNvPr id="0" name=""/>
        <dsp:cNvSpPr/>
      </dsp:nvSpPr>
      <dsp:spPr>
        <a:xfrm>
          <a:off x="4872838" y="4203567"/>
          <a:ext cx="1640765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872838" y="4203567"/>
        <a:ext cx="1640765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BE04F-DDB5-4538-A017-0B3AA3F771E1}">
      <dsp:nvSpPr>
        <dsp:cNvPr id="0" name=""/>
        <dsp:cNvSpPr/>
      </dsp:nvSpPr>
      <dsp:spPr>
        <a:xfrm>
          <a:off x="0" y="313271"/>
          <a:ext cx="1051560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Salary, perhaps some incentive compensation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Retirement plan? Maybe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Retirement fund contributions - Funds generally taken from salary, reduces take home pay</a:t>
          </a:r>
        </a:p>
      </dsp:txBody>
      <dsp:txXfrm>
        <a:off x="0" y="313271"/>
        <a:ext cx="10515600" cy="1360800"/>
      </dsp:txXfrm>
    </dsp:sp>
    <dsp:sp modelId="{FF896E23-2AA6-4047-BCD4-A957EFEDF1C9}">
      <dsp:nvSpPr>
        <dsp:cNvPr id="0" name=""/>
        <dsp:cNvSpPr/>
      </dsp:nvSpPr>
      <dsp:spPr>
        <a:xfrm>
          <a:off x="525780" y="47591"/>
          <a:ext cx="7360920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Commercial or Associate </a:t>
          </a:r>
        </a:p>
      </dsp:txBody>
      <dsp:txXfrm>
        <a:off x="551719" y="73530"/>
        <a:ext cx="7309042" cy="479482"/>
      </dsp:txXfrm>
    </dsp:sp>
    <dsp:sp modelId="{AFCA3966-FE62-4BBF-8E1F-22A12620C2BB}">
      <dsp:nvSpPr>
        <dsp:cNvPr id="0" name=""/>
        <dsp:cNvSpPr/>
      </dsp:nvSpPr>
      <dsp:spPr>
        <a:xfrm>
          <a:off x="0" y="2036952"/>
          <a:ext cx="10515600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Salary dependent on performance of practice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Capable of compensation well beyond Commercial or Associates, if well run practice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Wealth buildup from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Practice value appreciation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Practice debt reduction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Retirement fund growth – funded from excess earnings, not salary reduction</a:t>
          </a:r>
        </a:p>
      </dsp:txBody>
      <dsp:txXfrm>
        <a:off x="0" y="2036952"/>
        <a:ext cx="10515600" cy="2268000"/>
      </dsp:txXfrm>
    </dsp:sp>
    <dsp:sp modelId="{F1E1EE8D-B2EC-4665-8A5E-192850AB773C}">
      <dsp:nvSpPr>
        <dsp:cNvPr id="0" name=""/>
        <dsp:cNvSpPr/>
      </dsp:nvSpPr>
      <dsp:spPr>
        <a:xfrm>
          <a:off x="525780" y="1771272"/>
          <a:ext cx="736092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Private Practice Ownership</a:t>
          </a:r>
        </a:p>
      </dsp:txBody>
      <dsp:txXfrm>
        <a:off x="551719" y="1797211"/>
        <a:ext cx="7309042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44D60-F17E-43AC-8B91-CCF87C5A61C7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69EA8-C2DD-43F6-B2F4-411122E73581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59AE8-C042-47AB-9D0B-2453C9D5CAEA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Operating Metrics</a:t>
          </a:r>
        </a:p>
      </dsp:txBody>
      <dsp:txXfrm>
        <a:off x="2039300" y="956381"/>
        <a:ext cx="4474303" cy="1765627"/>
      </dsp:txXfrm>
    </dsp:sp>
    <dsp:sp modelId="{F7496629-8506-45B7-91BC-807AFD75834E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95D6C-D412-4B31-83A6-FBFD1C3132A3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8DA6F-4710-4870-A40E-FA854FD4926B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Activity Metrics</a:t>
          </a:r>
        </a:p>
      </dsp:txBody>
      <dsp:txXfrm>
        <a:off x="2039300" y="3163416"/>
        <a:ext cx="4474303" cy="176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10BE-DD81-49D4-917D-9B0018FEB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2A3D6-F5F2-42C0-A3C8-14BF1F4C3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24A9-C526-4B5B-BCFE-9F60D1EF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C85DE-D983-4105-9739-99890A44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1D71-41AF-4D48-9A0F-53DECE7E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5861-8824-473C-83D9-230BA686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DD929-6E37-4F17-A658-F00198381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6D673-633F-450B-8EC8-7F395BCC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97E5D-3215-42E1-8E23-80DE3581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8018-C950-48B4-BCF8-C930CAA7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87A75-0FEF-45C0-A57B-C82811941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CF5F4-8887-42EC-93E9-37E1CCD8D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88CB-F44B-40AC-B2C9-22892266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7FA6-D0F7-4138-BD1F-6D43FDA7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2704-5AFD-4C9E-8942-479B1B64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1DCB-309C-4682-B9FF-D6D397E22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6851D-13AD-4C06-8314-6FEEF7E48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1B23-7A89-4139-A26E-E067060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EC2C8-365D-4431-AB5A-CD8D7209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63446-7A59-48CA-BAAF-818FA95B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4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5BC2-D0A7-45AD-8B81-7CC6DE5F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5B2D-8844-4C7A-B6DA-9ABBA775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398EA-0360-4F65-86DF-64E1A264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1176E-341F-4D9A-A3BB-AA99D4DB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BEF86-C554-4C19-9367-76EBF111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1087-E733-4AAC-B5BD-34122982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246B6-BF9E-49FE-BA65-AFA27BAA8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73A69-B2D9-4EEC-900A-DF78CD3C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F13AD-660A-406D-8862-8AF580FF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9FA6-69F6-4A05-A4E1-95899ED8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0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AF80-2006-4578-9686-A99E3F78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879BB-93F6-4452-AFBF-415BA5800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B17C8-3B50-4D9E-B4A9-BE01D2EAD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AEDE2-AEB1-4185-8828-2D7275D2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279FD-78B9-4BB8-90C0-294679FE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83130-19CD-4DCC-860B-66735CC3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732A-3F50-400F-94F9-1CB377C8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AEFC5-C9C6-4AC9-8D73-C30E5E2F2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45991-947C-47BA-9356-10BBAAB1E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48C4B-8A83-453F-8069-A865CDFD9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AC0D3-0714-4A53-B437-9C820C436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9B5D5-9E31-4F74-BB53-A6646A1C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3E2CD-26C5-451A-B94C-422C180D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850C-4ED1-41BB-8356-EC9E6F66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2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7BC2-8D12-4413-8592-3FB584A2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B6412-264A-4557-A75A-6A2B1C3D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3C7B5-4713-4EE2-AFA1-00ECCDDE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C4244-CC88-493C-A160-F5AA0749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89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F7D47-62E1-4818-BFDD-DFF773A3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03A3A-CD58-468C-8F9C-BA630E14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60C35-99B0-4C4C-AB9B-5454DC64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69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08B3-AD10-4F2C-BE6D-9E090C1F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292D-7110-4BC1-A079-B9C02C006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C36F5-1DA7-4C9B-8F7A-C732A250C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01544-BF4F-42E2-BCB9-3860DE51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06BC2-4171-42B9-98CB-0194DC53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9D7BE-7E57-471E-AD88-FFC4385E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F064-689A-4426-9D50-043372EC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4973-2C94-4895-B365-3CDD70667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7088-074B-4A14-8825-55C6184A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7352B-A858-422D-99F2-0C613CD4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4678A-789E-4971-8504-712F229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C0A5-9E85-41B4-A961-244E0231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D6BC1-B7B0-4339-A033-60AA4F75A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077F-1535-44B4-A29D-F981B6799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553DA-B346-481C-ABD3-40C036FD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02166-2B3C-4FB3-85C5-E4D21AC2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DE772-A1C0-4A94-B8AB-970E0A68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11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8247-A871-4C0A-9D29-F7846E9A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DC985-059B-4BCE-BA5E-96DC0440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8A727-DAD4-4DDC-A315-331697CDD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C02E5-B14D-4F35-AE28-C227F03A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4216B-A7B2-475C-B712-3BE2E702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2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9B44B-3A70-43F9-ADD4-97BF202D8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8B7DB-D219-4947-9359-F58BEA4F1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E13A4-2662-4CDC-A3EE-C93CD708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E8BA6-604E-4174-AA9B-A5BCBF3A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A6EF8-9FAB-4ED0-85B8-D4CF81E1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8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D92D-1D00-494C-BE6E-DCB59A0B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DAEF8-01A9-48B0-85FF-868750C8B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1C608-2036-47E3-A503-F659896F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65120-34F9-4F00-99EA-A8697343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552A1-A950-44D4-B697-6CA62748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4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C808B-1937-496C-8128-0BDA6F83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ADC44-7F5A-450A-9EF6-FB4976CA9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8EE1-ABCB-4E99-B612-20B0C0810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97D29-4AE9-45F7-955E-DBCE22DE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28727-1D2A-450C-9FA8-8B534E2C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DF00B-145C-4DF1-8715-79562B39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7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C24B-FCE7-44DC-BCF5-B55C4768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8F43B-02CF-42B2-8233-6B7382BE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F7BF8-D9BC-43DB-8F27-D81342535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FD356-FCEB-42B7-992D-F3F836374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53D3C-2223-40DB-A5B7-6394BD26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6420A-C683-43C3-899F-E806BB41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E2C32-656D-48AA-B403-01D8EE85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054E-24D6-4DCB-9AC2-FF60CEDB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7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D662-E072-494B-8421-1D9C77A0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84301-BE40-4BFE-A7E3-8E323E03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92B3B-E838-4D63-BF7E-07EF4609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2DF11-6C64-4F4B-BBBE-E45B146E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8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DF072-05A0-484B-9873-8F9CACD86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1CCF0-20E0-4BB0-A674-A569FFC4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99A99-B2D9-4373-85B3-36129F79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03F0-1117-4E56-A4E4-76C593D1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763C-FC2F-4ECC-A444-2459FC48C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D2E99-DA7A-46E4-8403-764014169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466B3-7161-44EC-BB7B-0F5C0330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61AEE-97D8-4D84-89F6-502B8231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06BB7-56CD-4304-B92D-9B9FD6C2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2A6A-1564-4290-931F-EE657B0C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AA97B-0FE7-483B-9BBA-2B121034E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232BF-9BF4-4F1B-A36E-CFB5AC7A1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65DFB-A8EE-4A6E-B072-87F516C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85230-6975-49BD-8D74-7873FA1B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2B163-AFF5-40A9-AFDD-B4CBBAE9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B231E-4F08-4BF4-8C01-5813A37F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5EEE-B361-4EFF-9EC1-32ECE5A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C516-2CE0-49D2-B79C-39AE7F56B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B262-E9A2-4A40-8B67-70BFB632819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D267A-D5FF-4076-B9CD-947D147BA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294F-9882-4286-B352-8185461DC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F05D2-CAD2-4168-BA3A-CB8F39B7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BBDDF8-187D-4934-9F16-BD0341EA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4E02E-7FC6-427E-8893-83C1F372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429D3-496D-4B61-951B-2766ED70E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BEBFA-F967-46DC-94FF-8A9408DDB09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E9664-3621-4AB0-AFE0-52FB8E929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76980-38DD-414C-8DF6-41766415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9AAF-ABAB-4EC5-A1CF-F2FE71A26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://www.visionone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2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https://www.visionone.org/calculator/retirement-pla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76347-5FD6-4284-AACD-E7F6A2180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Is the Practice Worth It -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To Me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6D951-9CA7-4208-AAB4-43313A2FD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1700" dirty="0"/>
              <a:t>Presented by:</a:t>
            </a:r>
          </a:p>
          <a:p>
            <a:pPr lvl="1" algn="l"/>
            <a:r>
              <a:rPr lang="en-US" sz="1600" dirty="0"/>
              <a:t>Bob Schultz</a:t>
            </a:r>
          </a:p>
          <a:p>
            <a:pPr lvl="1" algn="l"/>
            <a:r>
              <a:rPr lang="en-US" sz="1600" dirty="0"/>
              <a:t>President and CEO </a:t>
            </a:r>
          </a:p>
          <a:p>
            <a:pPr lvl="1" algn="l"/>
            <a:r>
              <a:rPr lang="en-US" sz="1600" dirty="0"/>
              <a:t>Vision One Credit Union</a:t>
            </a:r>
          </a:p>
          <a:p>
            <a:pPr lvl="1" algn="l"/>
            <a:r>
              <a:rPr lang="en-US" sz="1600" dirty="0">
                <a:hlinkClick r:id="rId4"/>
              </a:rPr>
              <a:t>www.VisionOne.org</a:t>
            </a:r>
            <a:endParaRPr lang="en-US" sz="1600" dirty="0"/>
          </a:p>
          <a:p>
            <a:pPr algn="l"/>
            <a:endParaRPr lang="en-US" sz="17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6258764-31CC-4FE0-A7CF-3C407B1DD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5"/>
    </mc:Choice>
    <mc:Fallback xmlns="">
      <p:transition spd="slow" advTm="2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3DE5E-CF94-4BB0-A0E1-5D414F1E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36576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Private Optometric Practice Metrics</a:t>
            </a:r>
            <a:b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CDDDD4-4633-4CDD-878B-CE21F0487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3597" y="2890670"/>
            <a:ext cx="9812237" cy="342344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C15E008-0351-4AFC-AB27-CBF143F47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36"/>
    </mc:Choice>
    <mc:Fallback xmlns="">
      <p:transition spd="slow" advTm="24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6F1DA-84E2-4BD5-ADE5-67E392D8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Practice Financials – Basic Layout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402FCBE-ACF1-4DA0-A6EC-EFF2E23B6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47689"/>
              </p:ext>
            </p:extLst>
          </p:nvPr>
        </p:nvGraphicFramePr>
        <p:xfrm>
          <a:off x="2621553" y="2041023"/>
          <a:ext cx="6948894" cy="3581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009945" imgH="2066859" progId="Excel.Sheet.12">
                  <p:embed/>
                </p:oleObj>
              </mc:Choice>
              <mc:Fallback>
                <p:oleObj name="Worksheet" r:id="rId4" imgW="4009945" imgH="20668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1553" y="2041023"/>
                        <a:ext cx="6948894" cy="3581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13C8D90-F382-4945-9271-260B82404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493150"/>
              </p:ext>
            </p:extLst>
          </p:nvPr>
        </p:nvGraphicFramePr>
        <p:xfrm>
          <a:off x="1903444" y="5879786"/>
          <a:ext cx="810693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6939">
                  <a:extLst>
                    <a:ext uri="{9D8B030D-6E8A-4147-A177-3AD203B41FA5}">
                      <a16:colId xmlns:a16="http://schemas.microsoft.com/office/drawing/2014/main" val="103537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Which practice makes more $?  Which is more valuable?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Let’s look further.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85895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CBB1BCF-72C2-4D59-B90D-0DB4BD848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4"/>
    </mc:Choice>
    <mc:Fallback xmlns="">
      <p:transition spd="slow" advTm="7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B7813D-B76D-400E-BFDE-AA4BA0BFA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178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40E613-AB83-46E2-91F1-1961557C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6"/>
            <a:ext cx="10512552" cy="3360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It’s never that easy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A5571-96DD-468F-B8FC-9CBF091A8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119928"/>
            <a:ext cx="10494264" cy="13664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devil is in the detail. </a:t>
            </a:r>
            <a:r>
              <a:rPr lang="en-US" sz="2800" dirty="0">
                <a:solidFill>
                  <a:schemeClr val="bg1"/>
                </a:solidFill>
              </a:rPr>
              <a:t>Use 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activity data from the practice and detail from the practice tax returns and internal financial statements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237D78-C5FD-464B-A0C5-D387E6F21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1"/>
    </mc:Choice>
    <mc:Fallback xmlns="">
      <p:transition spd="slow" advTm="1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E7E8FA6-BFDA-4B53-83A9-975AF0E25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920643"/>
              </p:ext>
            </p:extLst>
          </p:nvPr>
        </p:nvGraphicFramePr>
        <p:xfrm>
          <a:off x="2001838" y="225425"/>
          <a:ext cx="8188325" cy="640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188368" imgH="6407106" progId="Excel.Sheet.12">
                  <p:embed/>
                </p:oleObj>
              </mc:Choice>
              <mc:Fallback>
                <p:oleObj name="Worksheet" r:id="rId4" imgW="8188368" imgH="64071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1838" y="225425"/>
                        <a:ext cx="8188325" cy="640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E192E6-2DF6-4901-A5E5-6EF68916A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65"/>
    </mc:Choice>
    <mc:Fallback xmlns="">
      <p:transition spd="slow" advTm="23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0C6F2C6-FF0D-4F3E-8B17-9B59B0317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654688"/>
              </p:ext>
            </p:extLst>
          </p:nvPr>
        </p:nvGraphicFramePr>
        <p:xfrm>
          <a:off x="1732547" y="125579"/>
          <a:ext cx="7302585" cy="673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188368" imgH="7715250" progId="Excel.Sheet.12">
                  <p:embed/>
                </p:oleObj>
              </mc:Choice>
              <mc:Fallback>
                <p:oleObj name="Worksheet" r:id="rId4" imgW="8188368" imgH="77152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2547" y="125579"/>
                        <a:ext cx="7302585" cy="6732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95BB33-14BC-404C-A7EA-DA551EE47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18"/>
    </mc:Choice>
    <mc:Fallback xmlns="">
      <p:transition spd="slow" advTm="73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3CBCD-41EF-4ED3-B411-3E843B34016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Obtain Financing to Purchase the Practice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8323C7-FAB7-40FF-BB44-645D37F24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5"/>
    </mc:Choice>
    <mc:Fallback xmlns="">
      <p:transition spd="slow" advTm="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D45F5-3F90-4614-93DF-0825F62D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What do Banker’s look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09527-5F26-4141-ADE3-6E78727D0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690442" cy="554604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/>
              <a:t>Conventional bankers</a:t>
            </a:r>
          </a:p>
          <a:p>
            <a:pPr lvl="1"/>
            <a:r>
              <a:rPr lang="en-US" sz="1600" dirty="0"/>
              <a:t>Cash flow</a:t>
            </a:r>
          </a:p>
          <a:p>
            <a:pPr lvl="1"/>
            <a:r>
              <a:rPr lang="en-US" sz="1600" dirty="0"/>
              <a:t>Tangible collateral – practices do not have, so won’t finance</a:t>
            </a:r>
          </a:p>
          <a:p>
            <a:pPr lvl="1"/>
            <a:r>
              <a:rPr lang="en-US" sz="1600" dirty="0"/>
              <a:t>Down payment</a:t>
            </a:r>
          </a:p>
          <a:p>
            <a:pPr lvl="1"/>
            <a:r>
              <a:rPr lang="en-US" sz="1600" dirty="0"/>
              <a:t>Experienced operators</a:t>
            </a:r>
          </a:p>
          <a:p>
            <a:r>
              <a:rPr lang="en-US" sz="2000" dirty="0"/>
              <a:t>Knowledgeable bankers - Does the practice produce enough cash flow to cover your</a:t>
            </a:r>
          </a:p>
          <a:p>
            <a:pPr lvl="1"/>
            <a:r>
              <a:rPr lang="en-US" sz="2000" dirty="0"/>
              <a:t>Living expenses</a:t>
            </a:r>
          </a:p>
          <a:p>
            <a:pPr lvl="1"/>
            <a:r>
              <a:rPr lang="en-US" sz="2000" dirty="0"/>
              <a:t>The debt payments required to purchase the practice</a:t>
            </a:r>
          </a:p>
          <a:p>
            <a:pPr lvl="1"/>
            <a:r>
              <a:rPr lang="en-US" sz="2000" dirty="0"/>
              <a:t>An extra cash flow cushion</a:t>
            </a:r>
          </a:p>
          <a:p>
            <a:pPr lvl="1"/>
            <a:r>
              <a:rPr lang="en-US" sz="2000" dirty="0"/>
              <a:t>Don’t expect tangible collateral</a:t>
            </a:r>
          </a:p>
          <a:p>
            <a:r>
              <a:rPr lang="en-US" sz="2000" dirty="0"/>
              <a:t>Knowledgeable </a:t>
            </a:r>
            <a:r>
              <a:rPr lang="en-US" sz="2000" u="sng" dirty="0"/>
              <a:t>optometric</a:t>
            </a:r>
            <a:r>
              <a:rPr lang="en-US" sz="2000" dirty="0"/>
              <a:t> </a:t>
            </a:r>
            <a:r>
              <a:rPr lang="en-US" sz="2000" u="sng" dirty="0"/>
              <a:t>banker</a:t>
            </a:r>
            <a:r>
              <a:rPr lang="en-US" sz="2000" dirty="0"/>
              <a:t> (V1)- All of the above +</a:t>
            </a:r>
          </a:p>
          <a:p>
            <a:pPr lvl="1"/>
            <a:r>
              <a:rPr lang="en-US" sz="2000" dirty="0"/>
              <a:t>The health of the practice compared to industry metrics</a:t>
            </a:r>
          </a:p>
          <a:p>
            <a:pPr lvl="1"/>
            <a:r>
              <a:rPr lang="en-US" sz="2000" dirty="0"/>
              <a:t>A reasonable sale price relative to cash flow requirements </a:t>
            </a:r>
          </a:p>
          <a:p>
            <a:pPr lvl="1"/>
            <a:r>
              <a:rPr lang="en-US" sz="2000" dirty="0"/>
              <a:t>Trending</a:t>
            </a:r>
          </a:p>
          <a:p>
            <a:pPr lvl="1"/>
            <a:r>
              <a:rPr lang="en-US" sz="2000" dirty="0"/>
              <a:t>Areas of improvement as observed</a:t>
            </a:r>
          </a:p>
          <a:p>
            <a:pPr lvl="1"/>
            <a:r>
              <a:rPr lang="en-US" sz="2000" dirty="0"/>
              <a:t>A reasonable ownership transition plan</a:t>
            </a:r>
          </a:p>
          <a:p>
            <a:pPr lvl="1"/>
            <a:r>
              <a:rPr lang="en-US" sz="2000" dirty="0"/>
              <a:t>Will share all of this with you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E1112E-8A49-4426-85DD-92E8CF736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35"/>
    </mc:Choice>
    <mc:Fallback xmlns="">
      <p:transition spd="slow" advTm="25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6C7A1-B943-4D02-A64F-15498ABE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Find a knowledgeable Optometric banker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A827-3CF7-4E8C-8662-2253EF8D1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6" y="1885279"/>
            <a:ext cx="10309922" cy="4678183"/>
          </a:xfrm>
        </p:spPr>
        <p:txBody>
          <a:bodyPr anchor="ctr">
            <a:normAutofit lnSpcReduction="10000"/>
          </a:bodyPr>
          <a:lstStyle/>
          <a:p>
            <a:r>
              <a:rPr lang="en-US" sz="2100" dirty="0"/>
              <a:t>Most lenders won’t finance optometric practices</a:t>
            </a:r>
          </a:p>
          <a:p>
            <a:pPr lvl="1"/>
            <a:r>
              <a:rPr lang="en-US" sz="1700" dirty="0"/>
              <a:t>They have not seen one or developed the specialty</a:t>
            </a:r>
          </a:p>
          <a:p>
            <a:pPr lvl="1"/>
            <a:r>
              <a:rPr lang="en-US" sz="1700" dirty="0"/>
              <a:t>Bankers not knowledgeable about private optometric practices are dangerous to you</a:t>
            </a:r>
          </a:p>
          <a:p>
            <a:r>
              <a:rPr lang="en-US" sz="2100" dirty="0"/>
              <a:t>Medical finance groups don’t differentiate between veterinarians, dentists, and optometrists</a:t>
            </a:r>
          </a:p>
          <a:p>
            <a:r>
              <a:rPr lang="en-US" sz="2100" dirty="0"/>
              <a:t>Other key considerations</a:t>
            </a:r>
          </a:p>
          <a:p>
            <a:pPr lvl="1"/>
            <a:r>
              <a:rPr lang="en-US" sz="1700" dirty="0"/>
              <a:t>Does a live person answer your phone calls?</a:t>
            </a:r>
          </a:p>
          <a:p>
            <a:pPr lvl="1"/>
            <a:r>
              <a:rPr lang="en-US" sz="1700" dirty="0"/>
              <a:t>Are you dealing with a “decision maker” or a “business development” officer?</a:t>
            </a:r>
          </a:p>
          <a:p>
            <a:pPr lvl="1"/>
            <a:r>
              <a:rPr lang="en-US" sz="1700" dirty="0"/>
              <a:t>Are you dealing with the same person or are you passed around?</a:t>
            </a:r>
          </a:p>
          <a:p>
            <a:pPr lvl="1"/>
            <a:r>
              <a:rPr lang="en-US" sz="1700" dirty="0"/>
              <a:t>Do you have to explain the business of optometry to them? Can you?</a:t>
            </a:r>
          </a:p>
          <a:p>
            <a:r>
              <a:rPr lang="en-US" sz="2100" dirty="0"/>
              <a:t>You will need a good banker throughout your ownership career</a:t>
            </a:r>
          </a:p>
          <a:p>
            <a:pPr lvl="1"/>
            <a:r>
              <a:rPr lang="en-US" sz="1700" dirty="0"/>
              <a:t>Who has relationship-based benefits?</a:t>
            </a:r>
          </a:p>
          <a:p>
            <a:pPr lvl="1"/>
            <a:r>
              <a:rPr lang="en-US" sz="1700" dirty="0"/>
              <a:t>Who is relationship based? You will need to borrow for practice growth, equipment, premises throughout your career</a:t>
            </a:r>
          </a:p>
          <a:p>
            <a:r>
              <a:rPr lang="en-US" sz="2400" b="1" dirty="0"/>
              <a:t>Your team will impact your success!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12D64B-D8D5-4169-8C16-6207EF0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66"/>
    </mc:Choice>
    <mc:Fallback xmlns="">
      <p:transition spd="slow" advTm="22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C6D54-89EF-4031-A672-615E3F91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Vision One Credit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0451-91D4-4720-BB23-81BA99169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519" y="2063673"/>
            <a:ext cx="10086962" cy="416744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Founded in 1951 by Optometrists for independent Optometrists</a:t>
            </a:r>
          </a:p>
          <a:p>
            <a:r>
              <a:rPr lang="en-US" sz="2000" dirty="0"/>
              <a:t>All volunteer, all OD Board of Directors</a:t>
            </a:r>
          </a:p>
          <a:p>
            <a:r>
              <a:rPr lang="en-US" sz="2000" dirty="0"/>
              <a:t>Not for profit</a:t>
            </a:r>
          </a:p>
          <a:p>
            <a:r>
              <a:rPr lang="en-US" sz="2000" dirty="0"/>
              <a:t>Membership only – limited to independent optometric practices &amp; participants</a:t>
            </a:r>
          </a:p>
          <a:p>
            <a:r>
              <a:rPr lang="en-US" sz="2000" dirty="0"/>
              <a:t>Full-service loan and deposit products designed for independent optometric practices</a:t>
            </a:r>
          </a:p>
          <a:p>
            <a:r>
              <a:rPr lang="en-US" sz="2000" dirty="0"/>
              <a:t>Financed over $400 million in practice acquisitions, much more for practice growth</a:t>
            </a:r>
          </a:p>
          <a:p>
            <a:r>
              <a:rPr lang="en-US" sz="2000" dirty="0"/>
              <a:t>Special programs to help ensure safety for new practice owners</a:t>
            </a:r>
          </a:p>
          <a:p>
            <a:r>
              <a:rPr lang="en-US" sz="2000" dirty="0"/>
              <a:t>Big enough for your financial needs, small enough to know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DA042-D72C-41CC-8A02-46E7C67CF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07" y="5811991"/>
            <a:ext cx="2879890" cy="611991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92887D-7278-461C-9920-6D0DDD6A5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04311"/>
              </p:ext>
            </p:extLst>
          </p:nvPr>
        </p:nvGraphicFramePr>
        <p:xfrm>
          <a:off x="5410691" y="6045697"/>
          <a:ext cx="216301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010">
                  <a:extLst>
                    <a:ext uri="{9D8B030D-6E8A-4147-A177-3AD203B41FA5}">
                      <a16:colId xmlns:a16="http://schemas.microsoft.com/office/drawing/2014/main" val="4111285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www.VisionOne.org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43640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CEDF66-953D-4CA1-9BD9-CAFBEF88D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5"/>
    </mc:Choice>
    <mc:Fallback xmlns="">
      <p:transition spd="slow" advTm="8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ECF98-41E8-4727-84B9-661D9B55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You Will Learn How To: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F672F2-AB55-4EB7-A9D4-DE1B34E0A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71426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A239A7-C243-4AFA-98CA-B4C84046A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0"/>
    </mc:Choice>
    <mc:Fallback xmlns="">
      <p:transition spd="slow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140E1-F756-4356-AA55-3E78E86D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 are My Goals?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3E42BA8-6261-4BFF-BDFB-DF9CF26A7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0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EBB6-431A-4744-BC9D-09F490E8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399" y="2394344"/>
            <a:ext cx="3344675" cy="3773845"/>
          </a:xfrm>
        </p:spPr>
        <p:txBody>
          <a:bodyPr>
            <a:normAutofit/>
          </a:bodyPr>
          <a:lstStyle/>
          <a:p>
            <a:r>
              <a:rPr lang="en-US" sz="1700" dirty="0"/>
              <a:t>Lifestyle</a:t>
            </a:r>
          </a:p>
          <a:p>
            <a:pPr lvl="1"/>
            <a:r>
              <a:rPr lang="en-US" sz="1300" dirty="0"/>
              <a:t>Where do I want to practice? </a:t>
            </a:r>
          </a:p>
          <a:p>
            <a:pPr lvl="2"/>
            <a:r>
              <a:rPr lang="en-US" sz="1300" dirty="0"/>
              <a:t>Near family or friends</a:t>
            </a:r>
          </a:p>
          <a:p>
            <a:pPr lvl="2"/>
            <a:r>
              <a:rPr lang="en-US" sz="1300" dirty="0"/>
              <a:t>Mountains, coast, plains</a:t>
            </a:r>
          </a:p>
          <a:p>
            <a:pPr lvl="2"/>
            <a:r>
              <a:rPr lang="en-US" sz="1300" dirty="0"/>
              <a:t>Urban, suburban, rural</a:t>
            </a:r>
          </a:p>
          <a:p>
            <a:pPr lvl="2"/>
            <a:r>
              <a:rPr lang="en-US" sz="1300" dirty="0"/>
              <a:t>State </a:t>
            </a:r>
          </a:p>
          <a:p>
            <a:r>
              <a:rPr lang="en-US" sz="1700" dirty="0"/>
              <a:t>Monetary Goals </a:t>
            </a:r>
          </a:p>
          <a:p>
            <a:pPr lvl="2"/>
            <a:r>
              <a:rPr lang="en-US" sz="1300" dirty="0"/>
              <a:t>Salary desired</a:t>
            </a:r>
          </a:p>
          <a:p>
            <a:pPr lvl="2"/>
            <a:r>
              <a:rPr lang="en-US" sz="1300" dirty="0"/>
              <a:t>Wealth goals</a:t>
            </a:r>
          </a:p>
          <a:p>
            <a:r>
              <a:rPr lang="en-US" sz="1700" dirty="0"/>
              <a:t>Practice Goals</a:t>
            </a:r>
          </a:p>
          <a:p>
            <a:pPr lvl="2"/>
            <a:r>
              <a:rPr lang="en-US" sz="1300" dirty="0"/>
              <a:t>Specialties I like </a:t>
            </a:r>
          </a:p>
          <a:p>
            <a:pPr lvl="2"/>
            <a:r>
              <a:rPr lang="en-US" sz="1300" dirty="0"/>
              <a:t>Patient demographic </a:t>
            </a:r>
          </a:p>
          <a:p>
            <a:pPr lvl="2"/>
            <a:r>
              <a:rPr lang="en-US" sz="1300" dirty="0"/>
              <a:t>Style of practice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80CCB02-8494-4693-BAF6-CAFB91A67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4"/>
    </mc:Choice>
    <mc:Fallback xmlns="">
      <p:transition spd="slow" advTm="3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5EEAD-0FBB-4F52-8BA8-B6461752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762836" cy="5431536"/>
          </a:xfrm>
        </p:spPr>
        <p:txBody>
          <a:bodyPr>
            <a:normAutofit/>
          </a:bodyPr>
          <a:lstStyle/>
          <a:p>
            <a:r>
              <a:rPr lang="en-US" sz="4800" dirty="0"/>
              <a:t>Monetary Goals – Annual Compensation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3CA8D-A203-4309-A1E9-3E775F20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Compensation </a:t>
            </a:r>
          </a:p>
          <a:p>
            <a:pPr lvl="1"/>
            <a:r>
              <a:rPr lang="en-US" sz="2200" dirty="0"/>
              <a:t>Salary, incentive pay, medical, auto, etc.</a:t>
            </a:r>
          </a:p>
          <a:p>
            <a:r>
              <a:rPr lang="en-US" sz="2600" dirty="0"/>
              <a:t>Salary - minimum needed to pay all my personal bills and living expenses</a:t>
            </a:r>
          </a:p>
          <a:p>
            <a:pPr lvl="1"/>
            <a:r>
              <a:rPr lang="en-US" sz="2600" dirty="0"/>
              <a:t>Living expenses include rent or mortgage, food, health, entertainment, etc.</a:t>
            </a:r>
          </a:p>
          <a:p>
            <a:pPr lvl="1"/>
            <a:r>
              <a:rPr lang="en-US" sz="2600" dirty="0"/>
              <a:t> Debt payments – auto, student debt, etc.</a:t>
            </a:r>
          </a:p>
          <a:p>
            <a:pPr lvl="1"/>
            <a:r>
              <a:rPr lang="en-US" sz="2600" dirty="0"/>
              <a:t>A little extra for savings, investment, or a rainy day</a:t>
            </a:r>
          </a:p>
          <a:p>
            <a:endParaRPr lang="en-US" sz="3000" dirty="0"/>
          </a:p>
          <a:p>
            <a:pPr lvl="2"/>
            <a:endParaRPr lang="en-US" sz="2200" dirty="0"/>
          </a:p>
          <a:p>
            <a:pPr lvl="2"/>
            <a:endParaRPr lang="en-US" sz="2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092574-DC1D-4934-BB39-759A5F20A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2"/>
    </mc:Choice>
    <mc:Fallback xmlns="">
      <p:transition spd="slow" advTm="4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56E7E-BAE5-4686-9868-50622331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Monetary Goals – The End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C240F-473E-4C94-A2A1-A72A03D4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/>
              <a:t>Begin at the End – Wealth Goals</a:t>
            </a:r>
          </a:p>
          <a:p>
            <a:r>
              <a:rPr lang="en-US" sz="1500" dirty="0"/>
              <a:t>Retirement Fund requirement should be the minimum Wealth Goal</a:t>
            </a:r>
          </a:p>
          <a:p>
            <a:r>
              <a:rPr lang="en-US" sz="1500" dirty="0"/>
              <a:t>When do I want to retire? The longer the retirement, the larger the required fund</a:t>
            </a:r>
          </a:p>
          <a:p>
            <a:r>
              <a:rPr lang="en-US" sz="1500" dirty="0"/>
              <a:t>How much do I need to retire? Assume retirement at 65.</a:t>
            </a:r>
          </a:p>
          <a:p>
            <a:pPr lvl="1"/>
            <a:r>
              <a:rPr lang="en-US" sz="1500" dirty="0"/>
              <a:t>$750,000 - $1 million of wealth per $50,000 in replacement income</a:t>
            </a:r>
          </a:p>
          <a:p>
            <a:pPr lvl="1"/>
            <a:r>
              <a:rPr lang="en-US" sz="1500" dirty="0"/>
              <a:t>To replace $150,000 per year (3 x $50k), $2.3 million - $3 million retirement fund needed</a:t>
            </a:r>
          </a:p>
          <a:p>
            <a:pPr lvl="1"/>
            <a:r>
              <a:rPr lang="en-US" sz="1500" dirty="0"/>
              <a:t>Planners often recommend replacing 80% of salary. Can also reduce by any Social Security that may exist</a:t>
            </a:r>
          </a:p>
          <a:p>
            <a:endParaRPr lang="en-US" sz="1500" dirty="0"/>
          </a:p>
          <a:p>
            <a:r>
              <a:rPr lang="en-US" sz="1500" dirty="0"/>
              <a:t>Adequate retirement funds are </a:t>
            </a:r>
            <a:r>
              <a:rPr lang="en-US" sz="1500" b="1" dirty="0"/>
              <a:t>REQUIRED</a:t>
            </a:r>
            <a:r>
              <a:rPr lang="en-US" sz="1500" dirty="0"/>
              <a:t> regardless if practice owner, associate, or commercial OD</a:t>
            </a:r>
          </a:p>
          <a:p>
            <a:pPr lvl="2"/>
            <a:r>
              <a:rPr lang="en-US" sz="1500" dirty="0"/>
              <a:t>Which mode of practice will get you there? Quicker?</a:t>
            </a:r>
          </a:p>
          <a:p>
            <a:pPr marL="1371600" lvl="3" indent="0">
              <a:buNone/>
            </a:pPr>
            <a:endParaRPr lang="en-US" sz="1500" dirty="0"/>
          </a:p>
          <a:p>
            <a:pPr marL="1371600" lvl="3" indent="0">
              <a:buNone/>
            </a:pPr>
            <a:endParaRPr lang="en-US" sz="1500" dirty="0"/>
          </a:p>
          <a:p>
            <a:pPr marL="1371600" lvl="3" indent="0">
              <a:buNone/>
            </a:pPr>
            <a:r>
              <a:rPr lang="en-US" sz="1500" dirty="0"/>
              <a:t>Source: </a:t>
            </a:r>
            <a:r>
              <a:rPr lang="en-US" sz="1500" dirty="0">
                <a:hlinkClick r:id="rId4"/>
              </a:rPr>
              <a:t>https://www.VisionOne.org/calculator/retirement-plan</a:t>
            </a:r>
            <a:r>
              <a:rPr lang="en-US" sz="1500" dirty="0"/>
              <a:t> and Kaneski &amp; Assoc. Financial Planners</a:t>
            </a:r>
          </a:p>
          <a:p>
            <a:endParaRPr lang="en-US" sz="15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B3E20F2-616D-49E6-91CB-30BB6CF10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72"/>
    </mc:Choice>
    <mc:Fallback xmlns="">
      <p:transition spd="slow" advTm="11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0AC4C-04CC-4516-BE28-BD4D1E88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44489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dirty="0"/>
              <a:t>Compensation &amp; Wealth Sources</a:t>
            </a:r>
            <a:br>
              <a:rPr lang="en-US" sz="5200" dirty="0"/>
            </a:br>
            <a:r>
              <a:rPr lang="en-US" sz="5200" dirty="0"/>
              <a:t>by Practice Type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A5A96FC-0F8B-494D-BB65-C6F8BBF31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74829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93E81B-BF49-4E68-8B8F-AC0F8D039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0"/>
    </mc:Choice>
    <mc:Fallback xmlns="">
      <p:transition spd="slow" advTm="5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774B0-D4D3-4093-985F-01ABBF16193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Evaluate Private Optometric Practices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6FDDD0-41CE-401C-BA2D-C32AB97EF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9"/>
    </mc:Choice>
    <mc:Fallback xmlns="">
      <p:transition spd="slow" advTm="1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1166C-B7EB-4D2B-A462-46DD87DD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Metrics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E10782-AB21-4D06-9AF0-B4DAD4026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38040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86EA76-7314-40A2-A609-7DFAD459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9"/>
    </mc:Choice>
    <mc:Fallback xmlns="">
      <p:transition spd="slow" advTm="2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3DE5E-CF94-4BB0-A0E1-5D414F1E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Private Optometric Practice Metrics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FEA9317-3CA7-43DD-8FAF-F9CC06E8CC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814901"/>
              </p:ext>
            </p:extLst>
          </p:nvPr>
        </p:nvGraphicFramePr>
        <p:xfrm>
          <a:off x="4777316" y="1594325"/>
          <a:ext cx="7132523" cy="3549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471">
                  <a:extLst>
                    <a:ext uri="{9D8B030D-6E8A-4147-A177-3AD203B41FA5}">
                      <a16:colId xmlns:a16="http://schemas.microsoft.com/office/drawing/2014/main" val="1030403077"/>
                    </a:ext>
                  </a:extLst>
                </a:gridCol>
                <a:gridCol w="968891">
                  <a:extLst>
                    <a:ext uri="{9D8B030D-6E8A-4147-A177-3AD203B41FA5}">
                      <a16:colId xmlns:a16="http://schemas.microsoft.com/office/drawing/2014/main" val="953613257"/>
                    </a:ext>
                  </a:extLst>
                </a:gridCol>
                <a:gridCol w="1209795">
                  <a:extLst>
                    <a:ext uri="{9D8B030D-6E8A-4147-A177-3AD203B41FA5}">
                      <a16:colId xmlns:a16="http://schemas.microsoft.com/office/drawing/2014/main" val="1723851631"/>
                    </a:ext>
                  </a:extLst>
                </a:gridCol>
                <a:gridCol w="1970981">
                  <a:extLst>
                    <a:ext uri="{9D8B030D-6E8A-4147-A177-3AD203B41FA5}">
                      <a16:colId xmlns:a16="http://schemas.microsoft.com/office/drawing/2014/main" val="3156932595"/>
                    </a:ext>
                  </a:extLst>
                </a:gridCol>
                <a:gridCol w="37754">
                  <a:extLst>
                    <a:ext uri="{9D8B030D-6E8A-4147-A177-3AD203B41FA5}">
                      <a16:colId xmlns:a16="http://schemas.microsoft.com/office/drawing/2014/main" val="674507325"/>
                    </a:ext>
                  </a:extLst>
                </a:gridCol>
                <a:gridCol w="45457">
                  <a:extLst>
                    <a:ext uri="{9D8B030D-6E8A-4147-A177-3AD203B41FA5}">
                      <a16:colId xmlns:a16="http://schemas.microsoft.com/office/drawing/2014/main" val="3723043901"/>
                    </a:ext>
                  </a:extLst>
                </a:gridCol>
                <a:gridCol w="42775">
                  <a:extLst>
                    <a:ext uri="{9D8B030D-6E8A-4147-A177-3AD203B41FA5}">
                      <a16:colId xmlns:a16="http://schemas.microsoft.com/office/drawing/2014/main" val="3173695826"/>
                    </a:ext>
                  </a:extLst>
                </a:gridCol>
                <a:gridCol w="37754">
                  <a:extLst>
                    <a:ext uri="{9D8B030D-6E8A-4147-A177-3AD203B41FA5}">
                      <a16:colId xmlns:a16="http://schemas.microsoft.com/office/drawing/2014/main" val="1181317016"/>
                    </a:ext>
                  </a:extLst>
                </a:gridCol>
                <a:gridCol w="37754">
                  <a:extLst>
                    <a:ext uri="{9D8B030D-6E8A-4147-A177-3AD203B41FA5}">
                      <a16:colId xmlns:a16="http://schemas.microsoft.com/office/drawing/2014/main" val="1428676599"/>
                    </a:ext>
                  </a:extLst>
                </a:gridCol>
                <a:gridCol w="37754">
                  <a:extLst>
                    <a:ext uri="{9D8B030D-6E8A-4147-A177-3AD203B41FA5}">
                      <a16:colId xmlns:a16="http://schemas.microsoft.com/office/drawing/2014/main" val="161414587"/>
                    </a:ext>
                  </a:extLst>
                </a:gridCol>
                <a:gridCol w="50108">
                  <a:extLst>
                    <a:ext uri="{9D8B030D-6E8A-4147-A177-3AD203B41FA5}">
                      <a16:colId xmlns:a16="http://schemas.microsoft.com/office/drawing/2014/main" val="3761417876"/>
                    </a:ext>
                  </a:extLst>
                </a:gridCol>
                <a:gridCol w="155029">
                  <a:extLst>
                    <a:ext uri="{9D8B030D-6E8A-4147-A177-3AD203B41FA5}">
                      <a16:colId xmlns:a16="http://schemas.microsoft.com/office/drawing/2014/main" val="545591961"/>
                    </a:ext>
                  </a:extLst>
                </a:gridCol>
              </a:tblGrid>
              <a:tr h="4946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Operating Metrics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Expressed as a % of Collected Annual Revenue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1722319929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Cost of Materials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less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Frames, lenses, contacts</a:t>
                      </a: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1523349005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Net Overhead Expenses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less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cash expenses only</a:t>
                      </a: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3907046064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400" u="none" strike="noStrike" dirty="0">
                          <a:effectLst/>
                        </a:rPr>
                        <a:t> Rent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37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less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128770204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Staff Costs (non-OD)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37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15% - 24%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2025952484"/>
                  </a:ext>
                </a:extLst>
              </a:tr>
              <a:tr h="339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Cash Flow from Operations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more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Margin-no ODs</a:t>
                      </a: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2707322265"/>
                  </a:ext>
                </a:extLst>
              </a:tr>
              <a:tr h="4946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OD compensation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less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Owners adjusted to prevailing associate market comp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841301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EBITDA (after OD comp)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or more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 Free Cash Flow</a:t>
                      </a: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544227340"/>
                  </a:ext>
                </a:extLst>
              </a:tr>
              <a:tr h="30226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Less expected debt pmts.</a:t>
                      </a: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3348843001"/>
                  </a:ext>
                </a:extLst>
              </a:tr>
              <a:tr h="494658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Financial metrics for a standard private optometric practice with a revenue split of 60% dispensary / 40% clinical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54" marR="12354" marT="12354" marB="0" anchor="b"/>
                </a:tc>
                <a:extLst>
                  <a:ext uri="{0D108BD9-81ED-4DB2-BD59-A6C34878D82A}">
                    <a16:rowId xmlns:a16="http://schemas.microsoft.com/office/drawing/2014/main" val="36309789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31E45E-20A6-4BB9-BE6A-F328B7B73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28"/>
    </mc:Choice>
    <mc:Fallback xmlns="">
      <p:transition spd="slow" advTm="14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917</Words>
  <Application>Microsoft Office PowerPoint</Application>
  <PresentationFormat>Widescreen</PresentationFormat>
  <Paragraphs>143</Paragraphs>
  <Slides>18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Worksheet</vt:lpstr>
      <vt:lpstr>Is the Practice Worth It - To Me </vt:lpstr>
      <vt:lpstr>You Will Learn How To:</vt:lpstr>
      <vt:lpstr>What are My Goals?</vt:lpstr>
      <vt:lpstr>Monetary Goals – Annual Compensation</vt:lpstr>
      <vt:lpstr>Monetary Goals – The End Game</vt:lpstr>
      <vt:lpstr>Compensation &amp; Wealth Sources by Practice Type</vt:lpstr>
      <vt:lpstr>How to Evaluate Private Optometric Practices</vt:lpstr>
      <vt:lpstr>Key Metrics</vt:lpstr>
      <vt:lpstr>Private Optometric Practice Metrics </vt:lpstr>
      <vt:lpstr>Private Optometric Practice Metrics </vt:lpstr>
      <vt:lpstr>Practice Financials – Basic Layout</vt:lpstr>
      <vt:lpstr>It’s never that easy</vt:lpstr>
      <vt:lpstr>PowerPoint Presentation</vt:lpstr>
      <vt:lpstr>PowerPoint Presentation</vt:lpstr>
      <vt:lpstr>How to Obtain Financing to Purchase the Practice</vt:lpstr>
      <vt:lpstr>What do Banker’s look for?</vt:lpstr>
      <vt:lpstr>Find a knowledgeable Optometric banker</vt:lpstr>
      <vt:lpstr>Vision One Credit Union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 Practice Worth It - To Me</dc:title>
  <dc:creator>Bob Schultz</dc:creator>
  <cp:lastModifiedBy>Mark Wright</cp:lastModifiedBy>
  <cp:revision>34</cp:revision>
  <dcterms:created xsi:type="dcterms:W3CDTF">2021-02-02T00:49:44Z</dcterms:created>
  <dcterms:modified xsi:type="dcterms:W3CDTF">2021-02-15T19:37:35Z</dcterms:modified>
</cp:coreProperties>
</file>